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60" r:id="rId4"/>
    <p:sldId id="300" r:id="rId5"/>
    <p:sldId id="297" r:id="rId6"/>
    <p:sldId id="301" r:id="rId7"/>
    <p:sldId id="261" r:id="rId8"/>
    <p:sldId id="303" r:id="rId9"/>
    <p:sldId id="304" r:id="rId10"/>
    <p:sldId id="305" r:id="rId11"/>
    <p:sldId id="306" r:id="rId12"/>
    <p:sldId id="294" r:id="rId13"/>
    <p:sldId id="273" r:id="rId14"/>
    <p:sldId id="275" r:id="rId15"/>
    <p:sldId id="291" r:id="rId16"/>
    <p:sldId id="287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1" clrIdx="0">
    <p:extLst>
      <p:ext uri="{19B8F6BF-5375-455C-9EA6-DF929625EA0E}">
        <p15:presenceInfo xmlns:p15="http://schemas.microsoft.com/office/powerpoint/2012/main" userId="342fad553e1e66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E84B20"/>
    <a:srgbClr val="E55123"/>
    <a:srgbClr val="E44D24"/>
    <a:srgbClr val="D05938"/>
    <a:srgbClr val="FB460D"/>
    <a:srgbClr val="FF3300"/>
    <a:srgbClr val="FF0066"/>
    <a:srgbClr val="FF505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5329"/>
  </p:normalViewPr>
  <p:slideViewPr>
    <p:cSldViewPr snapToGrid="0" snapToObjects="1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ECF64-5B85-6045-99F3-E124A4D2A620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5982E-1631-1B49-A20C-7F6F40F85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35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43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43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2adaef5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2adaef5c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16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0B05AA-0094-C141-B6F6-4C54B24C4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39C93D7-4A62-A94F-A11D-AF975A7EA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5A72AA-1A3B-8244-A26D-1F387EB7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296F4C-1EA2-044F-BF8C-FAD5C174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4C7BF3-4A6A-5748-8272-46AD70F1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866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51A079-5422-3F44-AD09-6FBF9373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6825E0A-1A37-0642-93A0-555274C0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C28727-800E-674D-AF27-81DC10C9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F28610-37B2-754D-9159-8CF565E3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713301-DDD2-E146-9F8E-EDE22447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060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D2CF21-584D-7B4F-A2D7-3F50CC1B2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492B380-ABAF-7649-85DB-EFDA4998E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7B3286-BDF3-B343-85AC-79A35E8E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7BB713F-6DCF-2747-B422-408491FC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F6E0867-7670-C04E-A11D-8271C765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061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383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FA09B0-B939-BE4F-87D7-F062CEAD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BE07130-733A-0B46-8CFB-12415115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6BE189-71E0-4A43-8B12-F0895A20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253995-509E-A44F-A799-C40CE13B8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7FBC53-5B59-7644-9D1F-CB6BA5E2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31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42965-1A57-1A4C-A9B2-8D788BC2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8CEFE2D-3623-B049-9F73-49E44B08C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494390C-5103-364E-BA53-A14BC6F2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74D4A3-E0FA-7A4E-B17A-4E922E8A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953DB0-494F-3240-8EB0-343EA4AE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47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18C365-907E-4A4C-9F07-BA31F2C4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8EF2234-D3F2-C14A-A8AF-86ED7BB6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5D293E8-5F8D-C94F-B04A-42496551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1A54DD3-3E0F-8549-BA29-CB0DD9E2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806773D-2B5A-A842-9B2C-70491F47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61B2AA-FAE3-9E48-888A-2CA5F97C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31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0D7D15-50F4-7543-BBEF-37599572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E5D567A-A66D-6D4E-8764-D00821334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8C640E6-39E0-DC41-9A44-2B456C455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8AD0CF-AED1-4349-82F5-BE86A65C3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666A7D3-7292-564F-AF69-BC85E9E29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69C9754-DA1B-284F-8A65-2E61717C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EB8B172-C80D-F640-932B-44410775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2C1F638-5B20-8D47-9292-9FB0E1FA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73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0755A3-BD85-FA4E-A767-D549973D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040DA55-DB83-D943-AAFE-E8202B3A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9A3455F-F790-E741-BE87-70034EB3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4E2BCAD-7003-9446-A77E-AB802633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293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A481132-28BE-AC4A-894B-26F6A24D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D14C84C-5C7C-A843-81DE-3B148BB8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5A8FEB9-736B-DE40-8BDE-694E527C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130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77049C-C98A-6B48-9731-80CFF60A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F8F285-BFD1-4346-8551-90437CE39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901FCF9-F67A-C844-8D82-BD422C376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0424D3B-6B03-0743-A55C-FEB96A56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1075864-65A1-A547-839B-32AA639F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737CC53-0621-564F-A97E-7E70D01C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768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E68CAA-BE94-D440-B0C7-E3D10A32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54ECEE4-FB66-0549-9733-90994D647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ED77BE9-94E5-6547-B929-9CC900E08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A8EC9D6-0006-B14D-9C55-B57E9A7A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0DC3E4-70FA-2A4E-92BB-6BB89EFB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158F482-C802-8A44-9E2A-312A1E35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56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DAD68F7-B8AF-A949-9605-60431A0B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99533BA-C89C-954E-ACF8-BD09FFAB2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E88D305-7FAC-C24A-8D48-89D0CD4A7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4274-07D9-D84E-9116-8B032B885B82}" type="datetimeFigureOut">
              <a:rPr lang="es-CO" smtClean="0"/>
              <a:t>6/09/2022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29107D-3070-A64C-891A-C7D508A91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A0D947-B465-7C4F-BE27-7EB59A94B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A780-8AC1-4944-B080-27C14C626B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09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temerecestuneveranuev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temerecestuneveranueva.com/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A6E2FF9-BA1F-4447-9D76-91067EE9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BDA8244-7EDC-8A4D-A9A4-5464143C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85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F73B62-5298-A647-88AC-DF93FA78EF3C}"/>
              </a:ext>
            </a:extLst>
          </p:cNvPr>
          <p:cNvSpPr/>
          <p:nvPr/>
        </p:nvSpPr>
        <p:spPr>
          <a:xfrm>
            <a:off x="2173853" y="431861"/>
            <a:ext cx="80427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>
                <a:solidFill>
                  <a:srgbClr val="FFC000"/>
                </a:solidFill>
              </a:rPr>
              <a:t>¿Cuál es el proceso para que el comprador </a:t>
            </a:r>
          </a:p>
          <a:p>
            <a:r>
              <a:rPr lang="es-CO" sz="2800" b="1" dirty="0">
                <a:solidFill>
                  <a:srgbClr val="FFC000"/>
                </a:solidFill>
              </a:rPr>
              <a:t>pueda entregar su nevera usada y comprar la nueva?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957ED1-13D8-F04C-BE60-CE6CA44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7096" r="13057" b="78105"/>
          <a:stretch/>
        </p:blipFill>
        <p:spPr>
          <a:xfrm>
            <a:off x="2373141" y="271787"/>
            <a:ext cx="7584268" cy="8514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87D6BEF-1799-6D45-95A8-A32CDD36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53"/>
          <a:stretch/>
        </p:blipFill>
        <p:spPr>
          <a:xfrm>
            <a:off x="0" y="1731818"/>
            <a:ext cx="12192000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BDA8244-7EDC-8A4D-A9A4-5464143C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85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F73B62-5298-A647-88AC-DF93FA78EF3C}"/>
              </a:ext>
            </a:extLst>
          </p:cNvPr>
          <p:cNvSpPr/>
          <p:nvPr/>
        </p:nvSpPr>
        <p:spPr>
          <a:xfrm>
            <a:off x="4195351" y="459570"/>
            <a:ext cx="380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C000"/>
                </a:solidFill>
              </a:rPr>
              <a:t>Certificado </a:t>
            </a:r>
            <a:r>
              <a:rPr lang="es-CO" sz="2800" b="1" dirty="0">
                <a:solidFill>
                  <a:srgbClr val="FFC000"/>
                </a:solidFill>
              </a:rPr>
              <a:t>de recepción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957ED1-13D8-F04C-BE60-CE6CA44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20" t="7096" r="13057" b="78105"/>
          <a:stretch/>
        </p:blipFill>
        <p:spPr>
          <a:xfrm>
            <a:off x="7849684" y="279373"/>
            <a:ext cx="727363" cy="887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CB4F21-6A22-A44D-BCB3-DECE0BB6B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7096" r="79791" b="78105"/>
          <a:stretch/>
        </p:blipFill>
        <p:spPr>
          <a:xfrm>
            <a:off x="3614952" y="277462"/>
            <a:ext cx="790432" cy="8874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C5AAB3-78A4-FF43-9318-6F248D86EE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04" t="10707" r="18296"/>
          <a:stretch/>
        </p:blipFill>
        <p:spPr>
          <a:xfrm>
            <a:off x="2036618" y="734290"/>
            <a:ext cx="7924800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BDA8244-7EDC-8A4D-A9A4-5464143C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080" y="-50855"/>
            <a:ext cx="12379602" cy="69635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F73B62-5298-A647-88AC-DF93FA78EF3C}"/>
              </a:ext>
            </a:extLst>
          </p:cNvPr>
          <p:cNvSpPr/>
          <p:nvPr/>
        </p:nvSpPr>
        <p:spPr>
          <a:xfrm>
            <a:off x="2891928" y="488215"/>
            <a:ext cx="6847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 smtClean="0">
                <a:solidFill>
                  <a:srgbClr val="FFC000"/>
                </a:solidFill>
              </a:rPr>
              <a:t>Proceso de facturación </a:t>
            </a:r>
            <a:r>
              <a:rPr lang="es-CO" sz="2800" b="1" dirty="0">
                <a:solidFill>
                  <a:srgbClr val="FFC000"/>
                </a:solidFill>
              </a:rPr>
              <a:t> </a:t>
            </a:r>
            <a:r>
              <a:rPr lang="es-CO" sz="2800" b="1" dirty="0" smtClean="0">
                <a:solidFill>
                  <a:srgbClr val="FFC000"/>
                </a:solidFill>
              </a:rPr>
              <a:t>con </a:t>
            </a:r>
            <a:r>
              <a:rPr lang="es-CO" sz="2800" b="1" smtClean="0">
                <a:solidFill>
                  <a:srgbClr val="FFC000"/>
                </a:solidFill>
              </a:rPr>
              <a:t>el IVA </a:t>
            </a:r>
            <a:r>
              <a:rPr lang="es-CO" sz="2800" b="1" dirty="0" smtClean="0">
                <a:solidFill>
                  <a:srgbClr val="FFC000"/>
                </a:solidFill>
              </a:rPr>
              <a:t>diferencial</a:t>
            </a:r>
            <a:endParaRPr lang="es-CO" sz="2800" b="1" dirty="0">
              <a:solidFill>
                <a:srgbClr val="FFC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957ED1-13D8-F04C-BE60-CE6CA44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20" t="7096" r="13057" b="78105"/>
          <a:stretch/>
        </p:blipFill>
        <p:spPr>
          <a:xfrm>
            <a:off x="9457569" y="124425"/>
            <a:ext cx="727363" cy="887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CB4F21-6A22-A44D-BCB3-DECE0BB6B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7096" r="79791" b="78105"/>
          <a:stretch/>
        </p:blipFill>
        <p:spPr>
          <a:xfrm>
            <a:off x="2366303" y="187798"/>
            <a:ext cx="790432" cy="8874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79062E8-7840-A145-909D-6558D1031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9" t="28539" r="68319" b="14627"/>
          <a:stretch/>
        </p:blipFill>
        <p:spPr>
          <a:xfrm>
            <a:off x="226014" y="3265315"/>
            <a:ext cx="1360186" cy="272587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0141" y="4018498"/>
            <a:ext cx="37442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              </a:t>
            </a:r>
            <a:r>
              <a:rPr lang="es-CO" b="1" dirty="0" smtClean="0">
                <a:solidFill>
                  <a:schemeClr val="bg1"/>
                </a:solidFill>
              </a:rPr>
              <a:t>Precio de venta al público </a:t>
            </a:r>
          </a:p>
          <a:p>
            <a:r>
              <a:rPr lang="es-CO" b="1" dirty="0">
                <a:solidFill>
                  <a:schemeClr val="bg1"/>
                </a:solidFill>
              </a:rPr>
              <a:t>	</a:t>
            </a:r>
            <a:r>
              <a:rPr lang="es-CO" b="1" dirty="0" smtClean="0">
                <a:solidFill>
                  <a:schemeClr val="bg1"/>
                </a:solidFill>
              </a:rPr>
              <a:t>	</a:t>
            </a:r>
            <a:r>
              <a:rPr lang="es-CO" sz="2000" b="1" dirty="0" smtClean="0">
                <a:solidFill>
                  <a:schemeClr val="bg1"/>
                </a:solidFill>
              </a:rPr>
              <a:t>PVP </a:t>
            </a:r>
            <a:r>
              <a:rPr lang="es-CO" b="1" dirty="0" smtClean="0">
                <a:solidFill>
                  <a:schemeClr val="bg1"/>
                </a:solidFill>
              </a:rPr>
              <a:t>  </a:t>
            </a:r>
            <a:r>
              <a:rPr lang="es-CO" sz="2000" b="1" dirty="0" smtClean="0">
                <a:solidFill>
                  <a:schemeClr val="bg1"/>
                </a:solidFill>
              </a:rPr>
              <a:t>              </a:t>
            </a:r>
            <a:r>
              <a:rPr lang="es-CO" sz="2000" b="1" dirty="0" smtClean="0">
                <a:solidFill>
                  <a:schemeClr val="accent4"/>
                </a:solidFill>
              </a:rPr>
              <a:t>	</a:t>
            </a:r>
            <a:r>
              <a:rPr lang="es-CO" sz="3600" b="1" dirty="0" smtClean="0">
                <a:solidFill>
                  <a:srgbClr val="FFC000"/>
                </a:solidFill>
              </a:rPr>
              <a:t>$1.356.743 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 smtClean="0">
                <a:solidFill>
                  <a:schemeClr val="bg1"/>
                </a:solidFill>
              </a:rPr>
              <a:t> 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00930" y="2340260"/>
            <a:ext cx="3328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r>
              <a:rPr lang="es-CO" b="1" dirty="0" smtClean="0">
                <a:solidFill>
                  <a:schemeClr val="bg1"/>
                </a:solidFill>
              </a:rPr>
              <a:t>Cumplir con los requisitos del programa Entrégala y ahorra</a:t>
            </a:r>
          </a:p>
          <a:p>
            <a:r>
              <a:rPr lang="es-CO" b="1" dirty="0" smtClean="0">
                <a:solidFill>
                  <a:schemeClr val="bg1"/>
                </a:solidFill>
              </a:rPr>
              <a:t>                (certificado)  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5"/>
          <a:srcRect l="71351" t="17257" r="16921" b="58812"/>
          <a:stretch/>
        </p:blipFill>
        <p:spPr bwMode="auto">
          <a:xfrm>
            <a:off x="6997403" y="2702405"/>
            <a:ext cx="1518834" cy="211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326872" y="1424507"/>
            <a:ext cx="5412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4"/>
                </a:solidFill>
              </a:rPr>
              <a:t>  </a:t>
            </a:r>
            <a:r>
              <a:rPr lang="es-CO" b="1" dirty="0" smtClean="0">
                <a:solidFill>
                  <a:schemeClr val="accent4"/>
                </a:solidFill>
              </a:rPr>
              <a:t>1</a:t>
            </a:r>
            <a:r>
              <a:rPr lang="es-CO" dirty="0" smtClean="0"/>
              <a:t>. </a:t>
            </a:r>
            <a:r>
              <a:rPr lang="es-CO" b="1" dirty="0">
                <a:solidFill>
                  <a:schemeClr val="bg1"/>
                </a:solidFill>
              </a:rPr>
              <a:t>P</a:t>
            </a:r>
            <a:r>
              <a:rPr lang="es-CO" b="1" dirty="0" smtClean="0">
                <a:solidFill>
                  <a:schemeClr val="bg1"/>
                </a:solidFill>
              </a:rPr>
              <a:t>ara facturar le  quitamos el valor del IVA del 19% </a:t>
            </a:r>
          </a:p>
          <a:p>
            <a:r>
              <a:rPr lang="es-CO" b="1" dirty="0" smtClean="0">
                <a:solidFill>
                  <a:schemeClr val="accent4"/>
                </a:solidFill>
              </a:rPr>
              <a:t>           $ 1.356.743/1.19= $ $ 1.140.120 </a:t>
            </a:r>
          </a:p>
          <a:p>
            <a:endParaRPr lang="es-ES" b="1" dirty="0">
              <a:solidFill>
                <a:schemeClr val="accent4"/>
              </a:solidFill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6"/>
          <a:srcRect l="60325" t="20079" r="8807" b="22821"/>
          <a:stretch/>
        </p:blipFill>
        <p:spPr bwMode="auto">
          <a:xfrm>
            <a:off x="690141" y="1613599"/>
            <a:ext cx="1666875" cy="173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491863" y="5478007"/>
            <a:ext cx="233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accent4"/>
                </a:solidFill>
              </a:rPr>
              <a:t>           IVA  </a:t>
            </a:r>
          </a:p>
          <a:p>
            <a:r>
              <a:rPr lang="es-CO" sz="2400" b="1" dirty="0" smtClean="0">
                <a:solidFill>
                  <a:schemeClr val="accent4"/>
                </a:solidFill>
              </a:rPr>
              <a:t>incluido del 19% </a:t>
            </a:r>
            <a:endParaRPr lang="es-ES" sz="2400" b="1" dirty="0">
              <a:solidFill>
                <a:schemeClr val="accent4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072525" y="507104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b="1" dirty="0">
              <a:solidFill>
                <a:schemeClr val="accent4"/>
              </a:solidFill>
            </a:endParaRPr>
          </a:p>
          <a:p>
            <a:r>
              <a:rPr lang="es-CO" b="1" dirty="0">
                <a:solidFill>
                  <a:schemeClr val="accent4"/>
                </a:solidFill>
              </a:rPr>
              <a:t>       </a:t>
            </a:r>
            <a:r>
              <a:rPr lang="es-CO" b="1" dirty="0" smtClean="0">
                <a:solidFill>
                  <a:schemeClr val="accent4"/>
                </a:solidFill>
              </a:rPr>
              <a:t>3. </a:t>
            </a:r>
            <a:r>
              <a:rPr lang="es-CO" b="1" dirty="0" smtClean="0">
                <a:solidFill>
                  <a:schemeClr val="bg1"/>
                </a:solidFill>
              </a:rPr>
              <a:t>Ahorro del Consumidor </a:t>
            </a:r>
            <a:r>
              <a:rPr lang="es-CO" b="1" dirty="0" smtClean="0">
                <a:solidFill>
                  <a:srgbClr val="FFC000"/>
                </a:solidFill>
              </a:rPr>
              <a:t>:  </a:t>
            </a:r>
            <a:r>
              <a:rPr lang="es-CO" sz="3200" b="1" dirty="0">
                <a:solidFill>
                  <a:srgbClr val="FFC000"/>
                </a:solidFill>
              </a:rPr>
              <a:t>$159.617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516237" y="2799747"/>
            <a:ext cx="368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accent4"/>
                </a:solidFill>
              </a:rPr>
              <a:t>2. </a:t>
            </a:r>
            <a:r>
              <a:rPr lang="es-CO" b="1" dirty="0" smtClean="0">
                <a:solidFill>
                  <a:schemeClr val="bg1"/>
                </a:solidFill>
              </a:rPr>
              <a:t>Luego </a:t>
            </a:r>
            <a:r>
              <a:rPr lang="es-CO" b="1" dirty="0">
                <a:solidFill>
                  <a:schemeClr val="bg1"/>
                </a:solidFill>
              </a:rPr>
              <a:t>le  sumamos el IVA  del </a:t>
            </a:r>
            <a:r>
              <a:rPr lang="es-CO" b="1" dirty="0" smtClean="0">
                <a:solidFill>
                  <a:schemeClr val="bg1"/>
                </a:solidFill>
              </a:rPr>
              <a:t>  	programa  </a:t>
            </a:r>
            <a:r>
              <a:rPr lang="es-CO" b="1" dirty="0">
                <a:solidFill>
                  <a:schemeClr val="bg1"/>
                </a:solidFill>
              </a:rPr>
              <a:t>5% : </a:t>
            </a:r>
            <a:endParaRPr lang="es-CO" b="1" dirty="0" smtClean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accent4"/>
              </a:solidFill>
            </a:endParaRPr>
          </a:p>
          <a:p>
            <a:r>
              <a:rPr lang="es-CO" b="1" dirty="0" smtClean="0">
                <a:solidFill>
                  <a:schemeClr val="accent4"/>
                </a:solidFill>
              </a:rPr>
              <a:t>       $</a:t>
            </a:r>
            <a:r>
              <a:rPr lang="es-CO" b="1" dirty="0">
                <a:solidFill>
                  <a:schemeClr val="accent4"/>
                </a:solidFill>
              </a:rPr>
              <a:t>1.140.120 </a:t>
            </a:r>
            <a:r>
              <a:rPr lang="es-CO" b="1" dirty="0" smtClean="0">
                <a:solidFill>
                  <a:schemeClr val="accent4"/>
                </a:solidFill>
              </a:rPr>
              <a:t>* 1.05= 1.197.126  </a:t>
            </a:r>
            <a:endParaRPr lang="es-CO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BDA8244-7EDC-8A4D-A9A4-5464143C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85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F73B62-5298-A647-88AC-DF93FA78EF3C}"/>
              </a:ext>
            </a:extLst>
          </p:cNvPr>
          <p:cNvSpPr/>
          <p:nvPr/>
        </p:nvSpPr>
        <p:spPr>
          <a:xfrm>
            <a:off x="3685051" y="736095"/>
            <a:ext cx="48218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FC000"/>
                </a:solidFill>
              </a:rPr>
              <a:t>¿Qué pasa con las neveras que </a:t>
            </a:r>
          </a:p>
          <a:p>
            <a:pPr algn="ctr"/>
            <a:r>
              <a:rPr lang="es-CO" sz="2800" b="1" dirty="0">
                <a:solidFill>
                  <a:srgbClr val="FFC000"/>
                </a:solidFill>
              </a:rPr>
              <a:t>se entregan a Red Verde?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957ED1-13D8-F04C-BE60-CE6CA44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20" t="7096" r="13057" b="78105"/>
          <a:stretch/>
        </p:blipFill>
        <p:spPr>
          <a:xfrm>
            <a:off x="7937827" y="1011435"/>
            <a:ext cx="727363" cy="887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CB4F21-6A22-A44D-BCB3-DECE0BB6B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7096" r="79791" b="78105"/>
          <a:stretch/>
        </p:blipFill>
        <p:spPr>
          <a:xfrm>
            <a:off x="3462343" y="1011860"/>
            <a:ext cx="790432" cy="8874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72753A8-BAA7-DB4D-B725-C2A01014E3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45"/>
          <a:stretch/>
        </p:blipFill>
        <p:spPr>
          <a:xfrm>
            <a:off x="0" y="1690202"/>
            <a:ext cx="12192000" cy="516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4C546B65-F493-8146-A0A1-4D30A48C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85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AE9CAE3-68D1-E745-8F7A-7C66C6F21D9D}"/>
              </a:ext>
            </a:extLst>
          </p:cNvPr>
          <p:cNvSpPr/>
          <p:nvPr/>
        </p:nvSpPr>
        <p:spPr>
          <a:xfrm>
            <a:off x="7660409" y="2417735"/>
            <a:ext cx="2119746" cy="3340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005FC85-80F0-A84F-BDDE-6A15FE6C8A82}"/>
              </a:ext>
            </a:extLst>
          </p:cNvPr>
          <p:cNvSpPr/>
          <p:nvPr/>
        </p:nvSpPr>
        <p:spPr>
          <a:xfrm>
            <a:off x="7660408" y="2985660"/>
            <a:ext cx="2372591" cy="3340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67DC27C-3A98-AF48-A52B-2B36F4DFF2E4}"/>
              </a:ext>
            </a:extLst>
          </p:cNvPr>
          <p:cNvSpPr/>
          <p:nvPr/>
        </p:nvSpPr>
        <p:spPr>
          <a:xfrm>
            <a:off x="7660409" y="3523162"/>
            <a:ext cx="2119746" cy="3340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582A40C-9A7F-E748-B3CF-E808D9845227}"/>
              </a:ext>
            </a:extLst>
          </p:cNvPr>
          <p:cNvSpPr/>
          <p:nvPr/>
        </p:nvSpPr>
        <p:spPr>
          <a:xfrm>
            <a:off x="7317637" y="4098799"/>
            <a:ext cx="2715362" cy="3340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9B7953E-71D1-6D4A-9803-24E93CAEF226}"/>
              </a:ext>
            </a:extLst>
          </p:cNvPr>
          <p:cNvSpPr/>
          <p:nvPr/>
        </p:nvSpPr>
        <p:spPr>
          <a:xfrm>
            <a:off x="4127500" y="4432802"/>
            <a:ext cx="2590800" cy="3340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52301D3-EB2E-1C4C-8EAE-8416B23E4CC4}"/>
              </a:ext>
            </a:extLst>
          </p:cNvPr>
          <p:cNvSpPr/>
          <p:nvPr/>
        </p:nvSpPr>
        <p:spPr>
          <a:xfrm>
            <a:off x="6726957" y="4900646"/>
            <a:ext cx="3306042" cy="3340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9736596-2162-BC42-A641-CA9D63FCFAC0}"/>
              </a:ext>
            </a:extLst>
          </p:cNvPr>
          <p:cNvSpPr/>
          <p:nvPr/>
        </p:nvSpPr>
        <p:spPr>
          <a:xfrm>
            <a:off x="4127500" y="5253476"/>
            <a:ext cx="2119746" cy="3340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F73B62-5298-A647-88AC-DF93FA78EF3C}"/>
              </a:ext>
            </a:extLst>
          </p:cNvPr>
          <p:cNvSpPr/>
          <p:nvPr/>
        </p:nvSpPr>
        <p:spPr>
          <a:xfrm>
            <a:off x="3338688" y="599749"/>
            <a:ext cx="50191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FFC000"/>
                </a:solidFill>
              </a:rPr>
              <a:t>¿Cuáles  son las  neveras usadas </a:t>
            </a:r>
          </a:p>
          <a:p>
            <a:pPr algn="ctr"/>
            <a:r>
              <a:rPr lang="es-CO" sz="2800" b="1" dirty="0">
                <a:solidFill>
                  <a:srgbClr val="FFC000"/>
                </a:solidFill>
              </a:rPr>
              <a:t>que se reciben?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957ED1-13D8-F04C-BE60-CE6CA44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20" t="7096" r="13057" b="78105"/>
          <a:stretch/>
        </p:blipFill>
        <p:spPr>
          <a:xfrm>
            <a:off x="7131343" y="1003118"/>
            <a:ext cx="727363" cy="887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CB4F21-6A22-A44D-BCB3-DECE0BB6B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7096" r="79791" b="78105"/>
          <a:stretch/>
        </p:blipFill>
        <p:spPr>
          <a:xfrm>
            <a:off x="3825150" y="1003117"/>
            <a:ext cx="790432" cy="88743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DBFEBE1-613F-C14B-ABC1-50870B543E37}"/>
              </a:ext>
            </a:extLst>
          </p:cNvPr>
          <p:cNvSpPr/>
          <p:nvPr/>
        </p:nvSpPr>
        <p:spPr>
          <a:xfrm>
            <a:off x="4127500" y="244815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Se recibe neveras usadas o viejas de CUALQUIER MARCA 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</a:rPr>
              <a:t>Se recibe neveras usadas o  viejas de CUALQUIER CAPACIDAD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</a:rPr>
              <a:t>Se recibe neveras usadas o viejas de CUALQUIER MODELO 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b="1" dirty="0">
                <a:solidFill>
                  <a:schemeClr val="bg1"/>
                </a:solidFill>
              </a:rPr>
              <a:t>Se recibe neveras usadas o viejas APROXIMADAMENTE CON </a:t>
            </a:r>
          </a:p>
          <a:p>
            <a:r>
              <a:rPr lang="es-CO" b="1" dirty="0">
                <a:solidFill>
                  <a:schemeClr val="bg1"/>
                </a:solidFill>
              </a:rPr>
              <a:t>MÁS DE 10 AÑOS DE USO </a:t>
            </a:r>
          </a:p>
          <a:p>
            <a:r>
              <a:rPr lang="es-CO" b="1" dirty="0">
                <a:solidFill>
                  <a:schemeClr val="bg1"/>
                </a:solidFill>
              </a:rPr>
              <a:t> </a:t>
            </a:r>
          </a:p>
          <a:p>
            <a:r>
              <a:rPr lang="es-CO" b="1" dirty="0">
                <a:solidFill>
                  <a:schemeClr val="bg1"/>
                </a:solidFill>
              </a:rPr>
              <a:t>Para este programa solo se RECIBEN NEVERAS DE TIPO DOMÉSTICO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79062E8-7840-A145-909D-6558D10313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9" t="28539" r="68319" b="14627"/>
          <a:stretch/>
        </p:blipFill>
        <p:spPr>
          <a:xfrm>
            <a:off x="1525440" y="1679914"/>
            <a:ext cx="2160979" cy="43307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196158E-906D-A040-916A-CE164D46F0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45" t="38727" r="63612" b="54644"/>
          <a:stretch/>
        </p:blipFill>
        <p:spPr>
          <a:xfrm>
            <a:off x="3724029" y="2417735"/>
            <a:ext cx="520572" cy="5051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90962A9-01D9-FB4F-86D5-7E1260856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45" t="38727" r="63612" b="54644"/>
          <a:stretch/>
        </p:blipFill>
        <p:spPr>
          <a:xfrm>
            <a:off x="3749429" y="2922861"/>
            <a:ext cx="520572" cy="50512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D6C4EF6-4679-BE4E-8AA3-F988A0802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45" t="38727" r="63612" b="54644"/>
          <a:stretch/>
        </p:blipFill>
        <p:spPr>
          <a:xfrm>
            <a:off x="3749429" y="3458410"/>
            <a:ext cx="520572" cy="50512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B8BFD25C-A5C1-CA48-9332-F58303AF2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45" t="38727" r="63612" b="54644"/>
          <a:stretch/>
        </p:blipFill>
        <p:spPr>
          <a:xfrm>
            <a:off x="3749429" y="4049319"/>
            <a:ext cx="520572" cy="50512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D7A6C04-1B66-7B47-BE54-23C8F5486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45" t="38727" r="63612" b="54644"/>
          <a:stretch/>
        </p:blipFill>
        <p:spPr>
          <a:xfrm>
            <a:off x="3749429" y="4866591"/>
            <a:ext cx="520572" cy="5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503F34AE-16DC-1743-BAA4-FA248364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85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F73B62-5298-A647-88AC-DF93FA78EF3C}"/>
              </a:ext>
            </a:extLst>
          </p:cNvPr>
          <p:cNvSpPr/>
          <p:nvPr/>
        </p:nvSpPr>
        <p:spPr>
          <a:xfrm>
            <a:off x="2593278" y="396549"/>
            <a:ext cx="70054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>
                <a:solidFill>
                  <a:srgbClr val="FFC000"/>
                </a:solidFill>
              </a:rPr>
              <a:t>¿Cuáles  son las  neveras nuevas  que </a:t>
            </a:r>
          </a:p>
          <a:p>
            <a:r>
              <a:rPr lang="es-CO" sz="2800" b="1" dirty="0">
                <a:solidFill>
                  <a:srgbClr val="FFC000"/>
                </a:solidFill>
              </a:rPr>
              <a:t>participan el programa de Entrégala y ahorra?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957ED1-13D8-F04C-BE60-CE6CA44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20" t="7096" r="13057" b="78105"/>
          <a:stretch/>
        </p:blipFill>
        <p:spPr>
          <a:xfrm>
            <a:off x="9366543" y="761816"/>
            <a:ext cx="727363" cy="887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CB4F21-6A22-A44D-BCB3-DECE0BB6B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7096" r="79791" b="78105"/>
          <a:stretch/>
        </p:blipFill>
        <p:spPr>
          <a:xfrm>
            <a:off x="1907450" y="761815"/>
            <a:ext cx="790432" cy="8874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CDC7968-C49A-D74E-A7AB-1720E85E2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45" t="25371" r="15645"/>
          <a:stretch/>
        </p:blipFill>
        <p:spPr>
          <a:xfrm>
            <a:off x="1907450" y="1739900"/>
            <a:ext cx="8377100" cy="51181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E9E183E-BC88-764B-BC5E-7E620E4F16F9}"/>
              </a:ext>
            </a:extLst>
          </p:cNvPr>
          <p:cNvSpPr/>
          <p:nvPr/>
        </p:nvSpPr>
        <p:spPr>
          <a:xfrm>
            <a:off x="3634224" y="20145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Todas las marcas de  neveras Frost- N-frost con un valor máximo de venta a público de </a:t>
            </a:r>
            <a:r>
              <a:rPr lang="es-CO" dirty="0">
                <a:solidFill>
                  <a:srgbClr val="FFC000"/>
                </a:solidFill>
              </a:rPr>
              <a:t>$ </a:t>
            </a:r>
            <a:r>
              <a:rPr lang="es-CO" dirty="0" smtClean="0">
                <a:solidFill>
                  <a:srgbClr val="FFC000"/>
                </a:solidFill>
              </a:rPr>
              <a:t>1.356.743 </a:t>
            </a:r>
            <a:r>
              <a:rPr lang="es-CO" dirty="0">
                <a:solidFill>
                  <a:srgbClr val="FFC000"/>
                </a:solidFill>
              </a:rPr>
              <a:t>con IVA Incluido.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205F286-75EE-104B-93BD-777382718BCF}"/>
              </a:ext>
            </a:extLst>
          </p:cNvPr>
          <p:cNvSpPr/>
          <p:nvPr/>
        </p:nvSpPr>
        <p:spPr>
          <a:xfrm>
            <a:off x="3634224" y="32709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Neveras con clasificación  en los rangos de eficiencia energética </a:t>
            </a:r>
            <a:r>
              <a:rPr lang="es-CO" dirty="0">
                <a:solidFill>
                  <a:srgbClr val="FFC000"/>
                </a:solidFill>
              </a:rPr>
              <a:t>A,B o C del reglamento técnico de etiquetado RETIQ.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1EF65120-CA03-034F-AEFA-DD45F2DC9653}"/>
              </a:ext>
            </a:extLst>
          </p:cNvPr>
          <p:cNvSpPr/>
          <p:nvPr/>
        </p:nvSpPr>
        <p:spPr>
          <a:xfrm>
            <a:off x="3634224" y="4827892"/>
            <a:ext cx="556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Todas las neveras que contengan </a:t>
            </a:r>
            <a:r>
              <a:rPr lang="es-CO" b="1" dirty="0">
                <a:solidFill>
                  <a:srgbClr val="FFC000"/>
                </a:solidFill>
              </a:rPr>
              <a:t>gas refrigerante R600a.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18198CD3-437F-174D-BD21-4EC289061F90}"/>
              </a:ext>
            </a:extLst>
          </p:cNvPr>
          <p:cNvSpPr/>
          <p:nvPr/>
        </p:nvSpPr>
        <p:spPr>
          <a:xfrm>
            <a:off x="3634224" y="5923184"/>
            <a:ext cx="429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Solo aplica para </a:t>
            </a:r>
            <a:r>
              <a:rPr lang="es-CO" dirty="0">
                <a:solidFill>
                  <a:srgbClr val="FFC000"/>
                </a:solidFill>
              </a:rPr>
              <a:t>neveras de tipo doméstico. </a:t>
            </a:r>
          </a:p>
        </p:txBody>
      </p:sp>
    </p:spTree>
    <p:extLst>
      <p:ext uri="{BB962C8B-B14F-4D97-AF65-F5344CB8AC3E}">
        <p14:creationId xmlns:p14="http://schemas.microsoft.com/office/powerpoint/2010/main" val="22339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988A539-E3D3-7B4C-BA7B-B9CE43C1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9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493E8F3-0EBA-5E49-AC03-DA09D68F6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CD0D2B3-1204-364D-8F48-D8F12D6C297F}"/>
              </a:ext>
            </a:extLst>
          </p:cNvPr>
          <p:cNvSpPr/>
          <p:nvPr/>
        </p:nvSpPr>
        <p:spPr>
          <a:xfrm>
            <a:off x="4297040" y="265606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</a:rPr>
              <a:t>¿Qué es RED VERDE?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7CDB24D-751B-EF49-90B9-DDAFC1849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9" t="15375" r="62386" b="38788"/>
          <a:stretch/>
        </p:blipFill>
        <p:spPr>
          <a:xfrm>
            <a:off x="1177635" y="1054432"/>
            <a:ext cx="3408220" cy="314349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64A3F29-1A1F-FA49-A4B1-57EAA8042D91}"/>
              </a:ext>
            </a:extLst>
          </p:cNvPr>
          <p:cNvSpPr/>
          <p:nvPr/>
        </p:nvSpPr>
        <p:spPr>
          <a:xfrm>
            <a:off x="204567" y="4121609"/>
            <a:ext cx="6885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Somos el primer Sistema Posconsumo de electrodomésticos en Colombia que opera bajo el principio de la Responsabilidad</a:t>
            </a:r>
          </a:p>
          <a:p>
            <a:r>
              <a:rPr lang="es-CO" b="1" dirty="0">
                <a:solidFill>
                  <a:schemeClr val="bg1"/>
                </a:solidFill>
              </a:rPr>
              <a:t>Extendida del Productor (REP)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B17BA78-F94F-E842-B21C-B23D593FA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267" r="50000"/>
          <a:stretch/>
        </p:blipFill>
        <p:spPr>
          <a:xfrm>
            <a:off x="0" y="4818920"/>
            <a:ext cx="6096000" cy="203908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262583D8-7DFB-A44C-BEC9-CAAFB451F069}"/>
              </a:ext>
            </a:extLst>
          </p:cNvPr>
          <p:cNvSpPr/>
          <p:nvPr/>
        </p:nvSpPr>
        <p:spPr>
          <a:xfrm>
            <a:off x="8558858" y="4634254"/>
            <a:ext cx="631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7030A0"/>
                </a:solidFill>
              </a:rPr>
              <a:t>75%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A724D37-D27A-E748-AC14-8F8624CABD41}"/>
              </a:ext>
            </a:extLst>
          </p:cNvPr>
          <p:cNvSpPr/>
          <p:nvPr/>
        </p:nvSpPr>
        <p:spPr>
          <a:xfrm>
            <a:off x="6968836" y="5482634"/>
            <a:ext cx="4239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7030A0"/>
                </a:solidFill>
              </a:rPr>
              <a:t>Colectivo Voluntario, sin ánimo de lucro</a:t>
            </a:r>
          </a:p>
          <a:p>
            <a:r>
              <a:rPr lang="es-CO" b="1" dirty="0">
                <a:solidFill>
                  <a:srgbClr val="7030A0"/>
                </a:solidFill>
              </a:rPr>
              <a:t>Licencia de funcionamiento No. S0046896</a:t>
            </a:r>
          </a:p>
          <a:p>
            <a:r>
              <a:rPr lang="es-CO" b="1" dirty="0">
                <a:solidFill>
                  <a:srgbClr val="7030A0"/>
                </a:solidFill>
              </a:rPr>
              <a:t>25 de Julio 2014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6048702-4D6D-1443-9BDE-C7E1F2F31E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59" t="72341" r="11932" b="16270"/>
          <a:stretch/>
        </p:blipFill>
        <p:spPr>
          <a:xfrm>
            <a:off x="6968836" y="4961178"/>
            <a:ext cx="3768437" cy="7810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1751AE9-AF4E-4A4D-8D90-18F880A708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155" t="16269" r="11932" b="32426"/>
          <a:stretch/>
        </p:blipFill>
        <p:spPr>
          <a:xfrm>
            <a:off x="7090276" y="1115750"/>
            <a:ext cx="3646997" cy="3518504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7"/>
          <a:srcRect l="17111" t="61493" r="44437" b="22820"/>
          <a:stretch/>
        </p:blipFill>
        <p:spPr bwMode="auto">
          <a:xfrm>
            <a:off x="8204914" y="1732478"/>
            <a:ext cx="1417720" cy="324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14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56DBAEE-1E68-BA40-B03F-A0F77D6B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D552607-0A0E-EB4B-BF99-E9A66635E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66FEC85-AACE-6142-B6B2-5514D1C366DB}"/>
              </a:ext>
            </a:extLst>
          </p:cNvPr>
          <p:cNvSpPr/>
          <p:nvPr/>
        </p:nvSpPr>
        <p:spPr>
          <a:xfrm>
            <a:off x="3889306" y="1664915"/>
            <a:ext cx="4413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rgbClr val="7030A0"/>
                </a:solidFill>
              </a:rPr>
              <a:t>¿Sabías qué podrías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E4394C8-8F04-974E-828E-31BA29A8DFE7}"/>
              </a:ext>
            </a:extLst>
          </p:cNvPr>
          <p:cNvSpPr/>
          <p:nvPr/>
        </p:nvSpPr>
        <p:spPr>
          <a:xfrm>
            <a:off x="1468582" y="2372801"/>
            <a:ext cx="9254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</a:rPr>
              <a:t>AUMENTAR TUS VENTAS </a:t>
            </a:r>
          </a:p>
          <a:p>
            <a:pPr algn="ctr"/>
            <a:r>
              <a:rPr lang="es-CO" sz="5400" b="1" dirty="0">
                <a:solidFill>
                  <a:schemeClr val="bg1"/>
                </a:solidFill>
              </a:rPr>
              <a:t>Y APORTAR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0944F2D-BA00-C04A-A212-4EC4F2F1A942}"/>
              </a:ext>
            </a:extLst>
          </p:cNvPr>
          <p:cNvSpPr/>
          <p:nvPr/>
        </p:nvSpPr>
        <p:spPr>
          <a:xfrm>
            <a:off x="3103257" y="4127127"/>
            <a:ext cx="6117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b="1" dirty="0">
                <a:solidFill>
                  <a:srgbClr val="7030A0"/>
                </a:solidFill>
              </a:rPr>
              <a:t>con el cuidado del planeta? </a:t>
            </a:r>
          </a:p>
        </p:txBody>
      </p:sp>
    </p:spTree>
    <p:extLst>
      <p:ext uri="{BB962C8B-B14F-4D97-AF65-F5344CB8AC3E}">
        <p14:creationId xmlns:p14="http://schemas.microsoft.com/office/powerpoint/2010/main" val="18247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6">
            <a:hlinkClick r:id="rId4"/>
          </p:cNvPr>
          <p:cNvSpPr txBox="1"/>
          <p:nvPr/>
        </p:nvSpPr>
        <p:spPr>
          <a:xfrm>
            <a:off x="4763000" y="5461325"/>
            <a:ext cx="2962400" cy="6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s-CO" sz="2933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 PÁGINA</a:t>
            </a:r>
            <a:endParaRPr sz="2933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3831" y="235704"/>
            <a:ext cx="2079139" cy="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110154" y="432838"/>
            <a:ext cx="617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900"/>
            </a:pPr>
            <a:r>
              <a:rPr lang="es-CO" b="1" dirty="0" smtClean="0">
                <a:solidFill>
                  <a:srgbClr val="69A62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</a:p>
          <a:p>
            <a:pPr>
              <a:buClr>
                <a:srgbClr val="000000"/>
              </a:buClr>
              <a:buSzPts val="2900"/>
            </a:pPr>
            <a:r>
              <a:rPr lang="es-CO" b="1" dirty="0">
                <a:solidFill>
                  <a:srgbClr val="69A62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b="1" dirty="0" smtClean="0">
                <a:solidFill>
                  <a:srgbClr val="69A62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QUÉ ES TE MERECES TU NEVERA NUEVA ? </a:t>
            </a:r>
            <a:endParaRPr lang="es-CO" b="1" dirty="0">
              <a:solidFill>
                <a:srgbClr val="69A6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60;p14"/>
          <p:cNvSpPr/>
          <p:nvPr/>
        </p:nvSpPr>
        <p:spPr>
          <a:xfrm>
            <a:off x="1132374" y="2073557"/>
            <a:ext cx="3545133" cy="3072874"/>
          </a:xfrm>
          <a:prstGeom prst="roundRect">
            <a:avLst>
              <a:gd name="adj" fmla="val 16667"/>
            </a:avLst>
          </a:prstGeom>
          <a:solidFill>
            <a:srgbClr val="38761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7109" y="2768711"/>
            <a:ext cx="2684584" cy="141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925" y="2297723"/>
            <a:ext cx="1740229" cy="2690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5022242" y="2139034"/>
            <a:ext cx="6096000" cy="3808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s-MX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  <a:ea typeface="Montserrat"/>
                <a:cs typeface="Montserrat"/>
                <a:sym typeface="Montserrat"/>
              </a:rPr>
              <a:t>GRAN</a:t>
            </a:r>
            <a:r>
              <a:rPr lang="es-MX" sz="1600" dirty="0" smtClean="0">
                <a:latin typeface="Montserrat" panose="020B0604020202020204" charset="0"/>
                <a:ea typeface="Montserrat"/>
                <a:cs typeface="Montserrat"/>
                <a:sym typeface="Montserrat"/>
              </a:rPr>
              <a:t> Campaña de sustitución de refrigeradores domésticos  a nivel Nacional.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MX" sz="1600" dirty="0" smtClean="0"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P</a:t>
            </a:r>
            <a:r>
              <a:rPr lang="es-MX" sz="1600" dirty="0" smtClean="0">
                <a:latin typeface="Montserrat" panose="020B0604020202020204" charset="0"/>
                <a:ea typeface="Montserrat"/>
                <a:cs typeface="Montserrat"/>
                <a:sym typeface="Montserrat"/>
              </a:rPr>
              <a:t>romueve el cambio de neveras antiguas con un alto consumo energético y </a:t>
            </a:r>
            <a:r>
              <a:rPr lang="es-CO" sz="1600" dirty="0" smtClean="0">
                <a:latin typeface="Montserrat" panose="020B0604020202020204" charset="0"/>
              </a:rPr>
              <a:t>contiene </a:t>
            </a:r>
            <a:r>
              <a:rPr lang="es-CO" sz="1600" dirty="0">
                <a:latin typeface="Montserrat" panose="020B0604020202020204" charset="0"/>
              </a:rPr>
              <a:t>gases refrigerantes que destruyen la capa de ozono y contribuyen al calentamiento global </a:t>
            </a:r>
            <a:r>
              <a:rPr lang="es-CO" sz="1600" dirty="0" smtClean="0">
                <a:latin typeface="Montserrat" panose="020B0604020202020204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s-CO" sz="1600" dirty="0" smtClean="0">
              <a:latin typeface="Montserrat" panose="020B060402020202020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Montserrat" panose="020B0604020202020204" charset="0"/>
              </a:rPr>
              <a:t>Campaña que aplica  para  cambio neveras hasta 455 litros.</a:t>
            </a:r>
            <a:endParaRPr lang="es-MX" sz="1600" dirty="0"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lvl="0" algn="just">
              <a:lnSpc>
                <a:spcPct val="115000"/>
              </a:lnSpc>
            </a:pPr>
            <a:endParaRPr lang="es-MX" sz="1600" dirty="0"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Montserrat" panose="020B0604020202020204" charset="0"/>
                <a:ea typeface="Montserrat"/>
                <a:cs typeface="Montserrat"/>
                <a:sym typeface="Montserrat"/>
              </a:rPr>
              <a:t>Consumidores </a:t>
            </a:r>
            <a:r>
              <a:rPr lang="es-MX" sz="16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de estratos 1, 2, 3 y 4 podrán participar del programa de sustitución.</a:t>
            </a:r>
            <a:endParaRPr lang="es-MX" sz="1600" dirty="0">
              <a:latin typeface="Montserrat" panose="020B0604020202020204" charset="0"/>
            </a:endParaRPr>
          </a:p>
          <a:p>
            <a:pPr lvl="0" algn="just">
              <a:lnSpc>
                <a:spcPct val="115000"/>
              </a:lnSpc>
            </a:pP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13" name="Google Shape;62;p14"/>
          <p:cNvSpPr/>
          <p:nvPr/>
        </p:nvSpPr>
        <p:spPr>
          <a:xfrm>
            <a:off x="4746714" y="4760481"/>
            <a:ext cx="120900" cy="120900"/>
          </a:xfrm>
          <a:prstGeom prst="ellipse">
            <a:avLst/>
          </a:prstGeom>
          <a:solidFill>
            <a:srgbClr val="C9D35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8201" y="1190751"/>
            <a:ext cx="9220132" cy="4476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6"/>
          <p:cNvSpPr txBox="1"/>
          <p:nvPr/>
        </p:nvSpPr>
        <p:spPr>
          <a:xfrm>
            <a:off x="4061100" y="456601"/>
            <a:ext cx="8688400" cy="84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2900"/>
            </a:pPr>
            <a:r>
              <a:rPr lang="es-CO" sz="3867" b="1" dirty="0" smtClean="0">
                <a:solidFill>
                  <a:srgbClr val="69A62D"/>
                </a:solidFill>
                <a:latin typeface="Montserrat"/>
                <a:ea typeface="Montserrat"/>
                <a:cs typeface="Montserrat"/>
                <a:sym typeface="Montserrat"/>
              </a:rPr>
              <a:t>PÁGINA WEB</a:t>
            </a:r>
            <a:endParaRPr sz="3867" b="1" dirty="0">
              <a:solidFill>
                <a:srgbClr val="69A6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16">
            <a:hlinkClick r:id="rId5"/>
          </p:cNvPr>
          <p:cNvSpPr/>
          <p:nvPr/>
        </p:nvSpPr>
        <p:spPr>
          <a:xfrm>
            <a:off x="4190000" y="5371833"/>
            <a:ext cx="3885600" cy="841600"/>
          </a:xfrm>
          <a:prstGeom prst="roundRect">
            <a:avLst>
              <a:gd name="adj" fmla="val 16667"/>
            </a:avLst>
          </a:prstGeom>
          <a:solidFill>
            <a:srgbClr val="ED6B0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16">
            <a:hlinkClick r:id="rId5"/>
          </p:cNvPr>
          <p:cNvSpPr txBox="1"/>
          <p:nvPr/>
        </p:nvSpPr>
        <p:spPr>
          <a:xfrm>
            <a:off x="4763000" y="5461325"/>
            <a:ext cx="2962400" cy="6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s-CO" sz="29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 PÁGINA</a:t>
            </a:r>
            <a:endParaRPr sz="2933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3831" y="235704"/>
            <a:ext cx="2079139" cy="7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7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0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B3361B8-610C-7C49-9F22-F1DB7B7A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BDA8244-7EDC-8A4D-A9A4-5464143C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04" y="-17767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F73B62-5298-A647-88AC-DF93FA78EF3C}"/>
              </a:ext>
            </a:extLst>
          </p:cNvPr>
          <p:cNvSpPr/>
          <p:nvPr/>
        </p:nvSpPr>
        <p:spPr>
          <a:xfrm>
            <a:off x="3078051" y="459570"/>
            <a:ext cx="7504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C000"/>
                </a:solidFill>
              </a:rPr>
              <a:t>Requisitos para adquirir  la Nevera Nueva </a:t>
            </a:r>
            <a:endParaRPr lang="es-CO" sz="2800" b="1" dirty="0">
              <a:solidFill>
                <a:srgbClr val="FFC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957ED1-13D8-F04C-BE60-CE6CA44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20" t="7096" r="13057" b="78105"/>
          <a:stretch/>
        </p:blipFill>
        <p:spPr>
          <a:xfrm>
            <a:off x="9353502" y="459570"/>
            <a:ext cx="727363" cy="887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CB4F21-6A22-A44D-BCB3-DECE0BB6B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7096" r="79791" b="78105"/>
          <a:stretch/>
        </p:blipFill>
        <p:spPr>
          <a:xfrm>
            <a:off x="2400460" y="279373"/>
            <a:ext cx="790432" cy="8874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BC1D3A5-F66B-4046-9B82-4C31B34DE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36" t="27475" r="53842" b="28889"/>
          <a:stretch/>
        </p:blipFill>
        <p:spPr>
          <a:xfrm>
            <a:off x="1482240" y="1755039"/>
            <a:ext cx="3965021" cy="29925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38896" y="47617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El comprador debe entregar su nevera usada al 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productor o un tercero que actué en su nombre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Red Verde o Punto aliado.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9B29C1-7189-2647-A6F0-914C80561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42" t="25432" r="13636" b="28889"/>
          <a:stretch/>
        </p:blipFill>
        <p:spPr>
          <a:xfrm>
            <a:off x="6564437" y="1744133"/>
            <a:ext cx="3965020" cy="313266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474284" y="474762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 El </a:t>
            </a:r>
            <a:r>
              <a:rPr lang="es-CO" dirty="0">
                <a:solidFill>
                  <a:schemeClr val="bg1"/>
                </a:solidFill>
              </a:rPr>
              <a:t>comprador debe presentar un recibo </a:t>
            </a:r>
            <a:r>
              <a:rPr lang="es-CO" dirty="0" smtClean="0">
                <a:solidFill>
                  <a:schemeClr val="bg1"/>
                </a:solidFill>
              </a:rPr>
              <a:t>de </a:t>
            </a:r>
          </a:p>
          <a:p>
            <a:r>
              <a:rPr lang="es-CO" dirty="0" smtClean="0">
                <a:solidFill>
                  <a:schemeClr val="bg1"/>
                </a:solidFill>
              </a:rPr>
              <a:t> servicio </a:t>
            </a:r>
            <a:r>
              <a:rPr lang="es-CO" dirty="0">
                <a:solidFill>
                  <a:schemeClr val="bg1"/>
                </a:solidFill>
              </a:rPr>
              <a:t>público que certifique que </a:t>
            </a:r>
            <a:r>
              <a:rPr lang="es-CO" dirty="0" smtClean="0">
                <a:solidFill>
                  <a:schemeClr val="bg1"/>
                </a:solidFill>
              </a:rPr>
              <a:t>pertenece</a:t>
            </a:r>
          </a:p>
          <a:p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al estrato </a:t>
            </a:r>
            <a:r>
              <a:rPr lang="es-CO" sz="2000" b="1" dirty="0">
                <a:solidFill>
                  <a:srgbClr val="FFC000"/>
                </a:solidFill>
              </a:rPr>
              <a:t>1,2,3.</a:t>
            </a:r>
          </a:p>
        </p:txBody>
      </p:sp>
    </p:spTree>
    <p:extLst>
      <p:ext uri="{BB962C8B-B14F-4D97-AF65-F5344CB8AC3E}">
        <p14:creationId xmlns:p14="http://schemas.microsoft.com/office/powerpoint/2010/main" val="2798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BDA8244-7EDC-8A4D-A9A4-5464143C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304" y="-17767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EF73B62-5298-A647-88AC-DF93FA78EF3C}"/>
              </a:ext>
            </a:extLst>
          </p:cNvPr>
          <p:cNvSpPr/>
          <p:nvPr/>
        </p:nvSpPr>
        <p:spPr>
          <a:xfrm>
            <a:off x="3078051" y="459570"/>
            <a:ext cx="7504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rgbClr val="FFC000"/>
                </a:solidFill>
              </a:rPr>
              <a:t>Requisitos para adquirir  la Nevera Nueva </a:t>
            </a:r>
            <a:endParaRPr lang="es-CO" sz="2800" b="1" dirty="0">
              <a:solidFill>
                <a:srgbClr val="FFC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957ED1-13D8-F04C-BE60-CE6CA4448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20" t="7096" r="13057" b="78105"/>
          <a:stretch/>
        </p:blipFill>
        <p:spPr>
          <a:xfrm>
            <a:off x="9353502" y="459570"/>
            <a:ext cx="727363" cy="887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CB4F21-6A22-A44D-BCB3-DECE0BB6B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7096" r="79791" b="78105"/>
          <a:stretch/>
        </p:blipFill>
        <p:spPr>
          <a:xfrm>
            <a:off x="2400460" y="279373"/>
            <a:ext cx="790432" cy="8874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38896" y="47617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>
                <a:solidFill>
                  <a:schemeClr val="bg1"/>
                </a:solidFill>
              </a:rPr>
              <a:t>.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0CC0D47-AEBD-2B42-A5A0-69D922270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2" t="28889" r="56023" b="28888"/>
          <a:stretch/>
        </p:blipFill>
        <p:spPr>
          <a:xfrm>
            <a:off x="1038896" y="1582745"/>
            <a:ext cx="3739166" cy="30057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2892" y="4889786"/>
            <a:ext cx="5652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El  valor  de nevera nueva en precio de venta público es de </a:t>
            </a:r>
            <a:endParaRPr lang="es-CO" dirty="0" smtClean="0">
              <a:solidFill>
                <a:schemeClr val="bg1"/>
              </a:solidFill>
            </a:endParaRPr>
          </a:p>
          <a:p>
            <a:r>
              <a:rPr lang="es-CO" dirty="0" smtClean="0">
                <a:solidFill>
                  <a:srgbClr val="FFC000"/>
                </a:solidFill>
              </a:rPr>
              <a:t>$ </a:t>
            </a:r>
            <a:r>
              <a:rPr lang="es-CO" b="1" dirty="0" smtClean="0">
                <a:solidFill>
                  <a:srgbClr val="FFC000"/>
                </a:solidFill>
              </a:rPr>
              <a:t>1.356.743* </a:t>
            </a:r>
            <a:r>
              <a:rPr lang="es-CO" b="1" dirty="0">
                <a:solidFill>
                  <a:srgbClr val="FFC000"/>
                </a:solidFill>
              </a:rPr>
              <a:t>con IVA Incluido. </a:t>
            </a:r>
            <a:r>
              <a:rPr lang="es-CO" b="1" dirty="0" smtClean="0">
                <a:solidFill>
                  <a:srgbClr val="FFC000"/>
                </a:solidFill>
              </a:rPr>
              <a:t>Correspondiente </a:t>
            </a:r>
            <a:r>
              <a:rPr lang="es-CO" b="1" dirty="0">
                <a:solidFill>
                  <a:srgbClr val="FFC000"/>
                </a:solidFill>
              </a:rPr>
              <a:t>a 30 UVT </a:t>
            </a:r>
            <a:endParaRPr lang="es-CO" b="1" dirty="0" smtClean="0">
              <a:solidFill>
                <a:srgbClr val="FFC000"/>
              </a:solidFill>
            </a:endParaRPr>
          </a:p>
          <a:p>
            <a:r>
              <a:rPr lang="es-CO" b="1" dirty="0" smtClean="0">
                <a:solidFill>
                  <a:srgbClr val="FFC000"/>
                </a:solidFill>
              </a:rPr>
              <a:t>para </a:t>
            </a:r>
            <a:r>
              <a:rPr lang="es-CO" b="1" dirty="0">
                <a:solidFill>
                  <a:srgbClr val="FFC000"/>
                </a:solidFill>
              </a:rPr>
              <a:t>año </a:t>
            </a:r>
            <a:r>
              <a:rPr lang="es-CO" b="1" dirty="0" smtClean="0">
                <a:solidFill>
                  <a:srgbClr val="FFC000"/>
                </a:solidFill>
              </a:rPr>
              <a:t>2022</a:t>
            </a:r>
            <a:endParaRPr lang="es-CO" b="1" dirty="0">
              <a:solidFill>
                <a:srgbClr val="FFC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EF86CF2-056A-7C44-A116-D9A6983D24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42" t="28889" r="16591" b="27272"/>
          <a:stretch/>
        </p:blipFill>
        <p:spPr>
          <a:xfrm>
            <a:off x="6503831" y="1528889"/>
            <a:ext cx="4000231" cy="31149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975797" y="48079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Clasificación eficiencia  energética </a:t>
            </a:r>
          </a:p>
          <a:p>
            <a:pPr algn="ctr"/>
            <a:r>
              <a:rPr lang="es-CO" b="1" dirty="0">
                <a:solidFill>
                  <a:srgbClr val="FFC000"/>
                </a:solidFill>
              </a:rPr>
              <a:t>A, B o C.</a:t>
            </a:r>
          </a:p>
        </p:txBody>
      </p:sp>
    </p:spTree>
    <p:extLst>
      <p:ext uri="{BB962C8B-B14F-4D97-AF65-F5344CB8AC3E}">
        <p14:creationId xmlns:p14="http://schemas.microsoft.com/office/powerpoint/2010/main" val="14947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476</Words>
  <Application>Microsoft Office PowerPoint</Application>
  <PresentationFormat>Panorámica</PresentationFormat>
  <Paragraphs>77</Paragraphs>
  <Slides>16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Juana Jimenez</dc:creator>
  <cp:lastModifiedBy>Cuenta Microsoft</cp:lastModifiedBy>
  <cp:revision>101</cp:revision>
  <dcterms:created xsi:type="dcterms:W3CDTF">2020-10-26T20:49:37Z</dcterms:created>
  <dcterms:modified xsi:type="dcterms:W3CDTF">2022-09-06T14:07:16Z</dcterms:modified>
</cp:coreProperties>
</file>