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4" r:id="rId5"/>
    <p:sldId id="265" r:id="rId6"/>
    <p:sldId id="266" r:id="rId7"/>
    <p:sldId id="256" r:id="rId8"/>
    <p:sldId id="267" r:id="rId9"/>
    <p:sldId id="269" r:id="rId10"/>
    <p:sldId id="268" r:id="rId11"/>
    <p:sldId id="270" r:id="rId12"/>
    <p:sldId id="271" r:id="rId13"/>
  </p:sldIdLst>
  <p:sldSz cx="12192000" cy="6858000"/>
  <p:notesSz cx="6888163" cy="100187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218F0B-E27E-4D50-85B3-4322DA65D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6BF8A85-DC82-4770-AB85-12EA65CB2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29290EB-D485-4FBD-BB63-31441A3D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86AAC2F-ED8B-49F1-A5A4-D818748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BCFAF3-2413-4484-AE90-33A4405D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680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F35F3F-A144-43D9-95E9-25DBFF36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AB76B6F-320B-41E9-AA34-A16D8A94F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D9B3381-9D62-4EB4-9A6B-50FDF0FA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7E7E946-3AFD-4680-888A-D276702E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474D24-F812-42BE-A27B-7388D64B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444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315B388-CA12-4E8F-BDF7-9EC3788F2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7411D00-E484-4C30-86F5-2DA0EA877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3D170AC-69DA-42F9-AEB7-78ABF100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019DC0-DCAC-46AB-A4C7-C1C95A36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2AEF48-E6B6-4CA7-A0C1-5FCEA1D4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07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5C6FC2-CE17-4F05-A29B-BFB8E43A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FBAFB00-0173-44B9-93F0-64ED9603E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F32DE0-83CA-4B62-97DC-4D40D7BA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C9FA317-4DC2-4C1B-93DD-DA4C0A85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5C48A1E-6EF9-4B66-9309-CE0B8433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61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D72A36-DF38-4224-B99F-538665A3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9ACE14F-70DB-4094-A338-263232DC1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4384DCA-3F33-4E65-9E81-A63B92F5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27C83B7-87ED-4C2F-861C-4CD1AE9D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2427249-A27C-4525-BFA5-4335EAB1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13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767C8C-651C-4A87-A577-4FE7CB37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66E5533-DD14-4158-871E-F3B86591C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6C8E57-D4FA-4709-8FD6-325A7C6D4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870C191-F36C-4557-A8B8-F8500393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A13A43B-7093-4A60-9194-DFD48F11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A60ACF9-0F25-4F08-B870-6CEAD258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818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5C46B3-F6A4-40F9-84E4-89D8B064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B823D92-D6B8-4626-B83B-57366316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4BEF19A-A64E-4F09-99D8-9E422D20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2F08DAE1-6E3C-4714-BB28-9FA3BEF43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5D94DE4-2D72-4129-8D60-19D591D1E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8EE9DF2-1517-4CE8-9B32-83B6C5C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05201A4E-1DDD-4D16-AAFF-5D7358FF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DB52BB2-1B2E-4389-86E9-565F68BE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7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C5B92E-3A40-4926-879A-903C57DD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F961339-1EC9-4C8A-B017-E00ABB31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8216213-5AD1-4373-829C-26B6CB7F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E904873-EDD5-4B6D-8724-E5F1CDCA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12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D91EE4D-897A-48BA-AC61-CC4BCE9C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2801A28-2D8D-4F9F-A8BA-60A49236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6874A8D-8E54-4718-AB9B-D2BD1AB6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63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269FA4-8740-4375-9548-65B20CC5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5DDF6A3-70F8-445D-9A49-B24AF966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EE335D5-A142-4F74-94AA-B13A83728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EE42F6E-882C-43DB-B7E9-1F765766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E0433C7-E032-44D8-A072-D9E34E7B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748779C-EBE9-456E-A916-4757F51F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18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123731-702A-456F-93FB-F5446F96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0A3D88D-1BD3-4B5A-9E9D-5C1458F7B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4A5E1BE-2507-4AE6-8885-65EAB6D49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21A9E5C-F8E5-4317-8956-21B861FF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B8B24B7-8D6F-4ECA-BEAF-36DA369D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49B7EC3-257D-4236-BF7F-99F7A084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385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1C924E9-3FA1-44EF-A14D-C034285D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D33DF90-3D98-4FBF-9D9B-7FBF7F879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8C06C4D-B5F1-412C-8C7C-5835F81A1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8562-0009-453C-8707-745769F22A11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F38484-26C4-43D5-8046-83B001A2D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12F8C38-2B4D-4754-80C4-D08E30646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D6331-9483-413E-8841-E36BB6D10D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50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8662" cy="685800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BA49836-2784-4958-84FD-D6522AD7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419" y="2799232"/>
            <a:ext cx="52859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latin typeface="Century Gothic" panose="020B0502020202020204" pitchFamily="34" charset="0"/>
              </a:rPr>
              <a:t>NUEVO SISTEMA DE BONIFICACIÓN</a:t>
            </a:r>
            <a:br>
              <a:rPr lang="es-ES" sz="4000" b="1" dirty="0" smtClean="0">
                <a:latin typeface="Century Gothic" panose="020B0502020202020204" pitchFamily="34" charset="0"/>
              </a:rPr>
            </a:br>
            <a:r>
              <a:rPr lang="es-ES" sz="4000" b="1" dirty="0">
                <a:latin typeface="Century Gothic" panose="020B0502020202020204" pitchFamily="34" charset="0"/>
              </a:rPr>
              <a:t/>
            </a:r>
            <a:br>
              <a:rPr lang="es-ES" sz="4000" b="1" dirty="0">
                <a:latin typeface="Century Gothic" panose="020B0502020202020204" pitchFamily="34" charset="0"/>
              </a:rPr>
            </a:br>
            <a:r>
              <a:rPr lang="es-ES" sz="4000" b="1" dirty="0" smtClean="0">
                <a:latin typeface="Century Gothic" panose="020B0502020202020204" pitchFamily="34" charset="0"/>
              </a:rPr>
              <a:t>POR VENTA DE SEGUROS</a:t>
            </a:r>
            <a:br>
              <a:rPr lang="es-ES" sz="4000" b="1" dirty="0" smtClean="0">
                <a:latin typeface="Century Gothic" panose="020B0502020202020204" pitchFamily="34" charset="0"/>
              </a:rPr>
            </a:br>
            <a:r>
              <a:rPr lang="es-ES" sz="4000" b="1" dirty="0">
                <a:latin typeface="Century Gothic" panose="020B0502020202020204" pitchFamily="34" charset="0"/>
              </a:rPr>
              <a:t/>
            </a:r>
            <a:br>
              <a:rPr lang="es-ES" sz="4000" b="1" dirty="0">
                <a:latin typeface="Century Gothic" panose="020B0502020202020204" pitchFamily="34" charset="0"/>
              </a:rPr>
            </a:br>
            <a:r>
              <a:rPr lang="es-ES" sz="4000" b="1" dirty="0" smtClean="0">
                <a:latin typeface="Century Gothic" panose="020B0502020202020204" pitchFamily="34" charset="0"/>
              </a:rPr>
              <a:t/>
            </a:r>
            <a:br>
              <a:rPr lang="es-ES" sz="4000" b="1" dirty="0" smtClean="0">
                <a:latin typeface="Century Gothic" panose="020B0502020202020204" pitchFamily="34" charset="0"/>
              </a:rPr>
            </a:br>
            <a:r>
              <a:rPr lang="es-ES" sz="4000" b="1" dirty="0">
                <a:latin typeface="Century Gothic" panose="020B0502020202020204" pitchFamily="34" charset="0"/>
              </a:rPr>
              <a:t/>
            </a:r>
            <a:br>
              <a:rPr lang="es-ES" sz="4000" b="1" dirty="0">
                <a:latin typeface="Century Gothic" panose="020B0502020202020204" pitchFamily="34" charset="0"/>
              </a:rPr>
            </a:br>
            <a:r>
              <a:rPr lang="es-ES" sz="4000" b="1" dirty="0" smtClean="0">
                <a:latin typeface="Century Gothic" panose="020B0502020202020204" pitchFamily="34" charset="0"/>
              </a:rPr>
              <a:t/>
            </a:r>
            <a:br>
              <a:rPr lang="es-ES" sz="4000" b="1" dirty="0" smtClean="0">
                <a:latin typeface="Century Gothic" panose="020B0502020202020204" pitchFamily="34" charset="0"/>
              </a:rPr>
            </a:br>
            <a:r>
              <a:rPr lang="es-ES" sz="4000" b="1" dirty="0">
                <a:latin typeface="Century Gothic" panose="020B0502020202020204" pitchFamily="34" charset="0"/>
              </a:rPr>
              <a:t/>
            </a:r>
            <a:br>
              <a:rPr lang="es-ES" sz="4000" b="1" dirty="0">
                <a:latin typeface="Century Gothic" panose="020B0502020202020204" pitchFamily="34" charset="0"/>
              </a:rPr>
            </a:br>
            <a:r>
              <a:rPr lang="es-ES" sz="4000" b="1" dirty="0" smtClean="0">
                <a:latin typeface="Century Gothic" panose="020B0502020202020204" pitchFamily="34" charset="0"/>
              </a:rPr>
              <a:t>SEGUNDO SEMESTRE</a:t>
            </a:r>
            <a:br>
              <a:rPr lang="es-ES" sz="4000" b="1" dirty="0" smtClean="0">
                <a:latin typeface="Century Gothic" panose="020B0502020202020204" pitchFamily="34" charset="0"/>
              </a:rPr>
            </a:br>
            <a:r>
              <a:rPr lang="es-ES" sz="4000" b="1" dirty="0" smtClean="0">
                <a:latin typeface="Century Gothic" panose="020B0502020202020204" pitchFamily="34" charset="0"/>
              </a:rPr>
              <a:t>2.020</a:t>
            </a:r>
            <a:endParaRPr lang="es-CO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9" b="100000" l="0" r="100000">
                        <a14:foregroundMark x1="29967" y1="42683" x2="29967" y2="42683"/>
                        <a14:foregroundMark x1="47557" y1="47561" x2="47557" y2="47561"/>
                        <a14:foregroundMark x1="62541" y1="40854" x2="62541" y2="40854"/>
                        <a14:foregroundMark x1="75896" y1="37805" x2="75896" y2="37805"/>
                        <a14:foregroundMark x1="80456" y1="42683" x2="80456" y2="42683"/>
                      </a14:backgroundRemoval>
                    </a14:imgEffect>
                  </a14:imgLayer>
                </a14:imgProps>
              </a:ext>
            </a:extLst>
          </a:blip>
          <a:srcRect l="-2978" t="929" r="7768" b="25901"/>
          <a:stretch/>
        </p:blipFill>
        <p:spPr>
          <a:xfrm>
            <a:off x="858971" y="3553294"/>
            <a:ext cx="278411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857" b="44127"/>
          <a:stretch/>
        </p:blipFill>
        <p:spPr>
          <a:xfrm>
            <a:off x="0" y="0"/>
            <a:ext cx="12192000" cy="68625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77" y="3483429"/>
            <a:ext cx="5543854" cy="31205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42" y="624115"/>
            <a:ext cx="5083225" cy="28593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59818" y="1543654"/>
            <a:ext cx="5948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¿</a:t>
            </a:r>
            <a:r>
              <a:rPr lang="es-ES" sz="2400" b="1" dirty="0" smtClean="0">
                <a:solidFill>
                  <a:srgbClr val="0070C0"/>
                </a:solidFill>
              </a:rPr>
              <a:t>Que pasa si no logró completar la llave?</a:t>
            </a:r>
          </a:p>
          <a:p>
            <a:r>
              <a:rPr lang="es-ES" sz="2400" dirty="0" smtClean="0">
                <a:solidFill>
                  <a:srgbClr val="0070C0"/>
                </a:solidFill>
              </a:rPr>
              <a:t>Rta: Busco un producto que pueda compensar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endParaRPr lang="es-CO" sz="2400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9830" y="4656968"/>
            <a:ext cx="5628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¿</a:t>
            </a:r>
            <a:r>
              <a:rPr lang="es-ES" sz="2400" b="1" dirty="0" smtClean="0">
                <a:solidFill>
                  <a:srgbClr val="0070C0"/>
                </a:solidFill>
              </a:rPr>
              <a:t>Que pasa si sigo sin completar la llave?</a:t>
            </a:r>
          </a:p>
          <a:p>
            <a:r>
              <a:rPr lang="es-ES" sz="2400" dirty="0" smtClean="0">
                <a:solidFill>
                  <a:srgbClr val="0070C0"/>
                </a:solidFill>
              </a:rPr>
              <a:t>Rta: Pierdo la Bonificación de ese mes.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endParaRPr lang="es-CO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857" b="44127"/>
          <a:stretch/>
        </p:blipFill>
        <p:spPr>
          <a:xfrm>
            <a:off x="0" y="0"/>
            <a:ext cx="12192000" cy="6862550"/>
          </a:xfrm>
          <a:prstGeom prst="rect">
            <a:avLst/>
          </a:prstGeom>
        </p:spPr>
      </p:pic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6059818" y="1219768"/>
            <a:ext cx="5632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¿Puedo Compensar con cualquier seguro?</a:t>
            </a:r>
          </a:p>
          <a:p>
            <a:r>
              <a:rPr lang="es-ES" sz="2400" dirty="0" smtClean="0">
                <a:solidFill>
                  <a:srgbClr val="0070C0"/>
                </a:solidFill>
              </a:rPr>
              <a:t>Rta: No, solo puedo compensar con los productos de la diapositiva 6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endParaRPr lang="es-CO" sz="2400" dirty="0">
              <a:solidFill>
                <a:srgbClr val="0070C0"/>
              </a:solidFill>
            </a:endParaRPr>
          </a:p>
        </p:txBody>
      </p:sp>
      <p:sp>
        <p:nvSpPr>
          <p:cNvPr id="10" name="CuadroTexto 9">
            <a:hlinkClick r:id="rId3" action="ppaction://hlinksldjump"/>
          </p:cNvPr>
          <p:cNvSpPr txBox="1"/>
          <p:nvPr/>
        </p:nvSpPr>
        <p:spPr>
          <a:xfrm>
            <a:off x="278908" y="4378528"/>
            <a:ext cx="5909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¿</a:t>
            </a:r>
            <a:r>
              <a:rPr lang="es-ES" sz="2400" b="1" dirty="0" smtClean="0">
                <a:solidFill>
                  <a:srgbClr val="0070C0"/>
                </a:solidFill>
              </a:rPr>
              <a:t>Que pasa si no tengo Producto para vender el seguro de bici?</a:t>
            </a:r>
          </a:p>
          <a:p>
            <a:r>
              <a:rPr lang="es-ES" sz="2400" dirty="0" smtClean="0">
                <a:solidFill>
                  <a:srgbClr val="0070C0"/>
                </a:solidFill>
              </a:rPr>
              <a:t>Rta: Compenso el seguro con los productos que menciona la diapositiva 6.</a:t>
            </a:r>
          </a:p>
          <a:p>
            <a:endParaRPr lang="es-ES" sz="2400" dirty="0">
              <a:solidFill>
                <a:srgbClr val="0070C0"/>
              </a:solidFill>
            </a:endParaRPr>
          </a:p>
          <a:p>
            <a:endParaRPr lang="es-CO" sz="2400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08" y="435429"/>
            <a:ext cx="5596959" cy="3164114"/>
          </a:xfrm>
          <a:prstGeom prst="rect">
            <a:avLst/>
          </a:prstGeom>
        </p:spPr>
      </p:pic>
      <p:pic>
        <p:nvPicPr>
          <p:cNvPr id="8" name="Imagen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54775" y="3394499"/>
            <a:ext cx="5596959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857" b="44127"/>
          <a:stretch/>
        </p:blipFill>
        <p:spPr>
          <a:xfrm>
            <a:off x="0" y="0"/>
            <a:ext cx="12192000" cy="6862550"/>
          </a:xfrm>
          <a:prstGeom prst="rect">
            <a:avLst/>
          </a:prstGeom>
        </p:spPr>
      </p:pic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689531" y="247308"/>
            <a:ext cx="112266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¿Cómo se liquida el porcentaje de cumplimiento?</a:t>
            </a:r>
          </a:p>
          <a:p>
            <a:endParaRPr lang="es-ES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rgbClr val="0070C0"/>
                </a:solidFill>
              </a:rPr>
              <a:t>Debo de cumplir la llave de entrada a las bonificaciones.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rgbClr val="0070C0"/>
                </a:solidFill>
              </a:rPr>
              <a:t>Debo revisar cuantos seguros vendí, la llave me indica que  para entrar a Bonificar debo tener 24 pólizas vendidas, con la combinación de la llave de entrada.</a:t>
            </a:r>
          </a:p>
          <a:p>
            <a:endParaRPr lang="es-ES" sz="24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 startAt="3"/>
            </a:pPr>
            <a:r>
              <a:rPr lang="es-ES" sz="2400" dirty="0" smtClean="0">
                <a:solidFill>
                  <a:srgbClr val="0070C0"/>
                </a:solidFill>
              </a:rPr>
              <a:t>Realizo la siguiente operación: </a:t>
            </a:r>
          </a:p>
          <a:p>
            <a:pPr lvl="1"/>
            <a:endParaRPr lang="es-ES" sz="2400" dirty="0">
              <a:solidFill>
                <a:srgbClr val="0070C0"/>
              </a:solidFill>
            </a:endParaRPr>
          </a:p>
          <a:p>
            <a:pPr lvl="1" algn="ctr"/>
            <a:r>
              <a:rPr lang="es-ES" sz="2400" dirty="0" smtClean="0">
                <a:solidFill>
                  <a:srgbClr val="0070C0"/>
                </a:solidFill>
              </a:rPr>
              <a:t># Pólizas Vendidas /  24 = % de cumplimiento</a:t>
            </a:r>
          </a:p>
          <a:p>
            <a:pPr lvl="1" algn="ctr"/>
            <a:endParaRPr lang="es-ES" sz="2400" dirty="0" smtClean="0">
              <a:solidFill>
                <a:srgbClr val="0070C0"/>
              </a:solidFill>
            </a:endParaRPr>
          </a:p>
          <a:p>
            <a:pPr lvl="1"/>
            <a:r>
              <a:rPr lang="es-ES" sz="2400" dirty="0" smtClean="0">
                <a:solidFill>
                  <a:srgbClr val="0070C0"/>
                </a:solidFill>
              </a:rPr>
              <a:t>Ejemplos:</a:t>
            </a:r>
          </a:p>
          <a:p>
            <a:pPr lvl="1" algn="ctr"/>
            <a:r>
              <a:rPr lang="es-ES" sz="2400" dirty="0" smtClean="0">
                <a:solidFill>
                  <a:srgbClr val="0070C0"/>
                </a:solidFill>
              </a:rPr>
              <a:t>Vendí 21 pólizas  / 24 = 87,5%  Gano de Bonificación  $0</a:t>
            </a:r>
          </a:p>
          <a:p>
            <a:pPr lvl="1" algn="ctr"/>
            <a:r>
              <a:rPr lang="es-ES" sz="2400" dirty="0">
                <a:solidFill>
                  <a:srgbClr val="0070C0"/>
                </a:solidFill>
              </a:rPr>
              <a:t>Vendí </a:t>
            </a:r>
            <a:r>
              <a:rPr lang="es-ES" sz="2400" dirty="0" smtClean="0">
                <a:solidFill>
                  <a:srgbClr val="0070C0"/>
                </a:solidFill>
              </a:rPr>
              <a:t>22 </a:t>
            </a:r>
            <a:r>
              <a:rPr lang="es-ES" sz="2400" dirty="0">
                <a:solidFill>
                  <a:srgbClr val="0070C0"/>
                </a:solidFill>
              </a:rPr>
              <a:t>pólizas  / 24 = </a:t>
            </a:r>
            <a:r>
              <a:rPr lang="es-ES" sz="2400" dirty="0" smtClean="0">
                <a:solidFill>
                  <a:srgbClr val="0070C0"/>
                </a:solidFill>
              </a:rPr>
              <a:t>91,6%  </a:t>
            </a:r>
            <a:r>
              <a:rPr lang="es-ES" sz="2400" dirty="0">
                <a:solidFill>
                  <a:srgbClr val="0070C0"/>
                </a:solidFill>
              </a:rPr>
              <a:t>Gano de Bonificación  </a:t>
            </a:r>
            <a:r>
              <a:rPr lang="es-ES" sz="2400" dirty="0" smtClean="0">
                <a:solidFill>
                  <a:srgbClr val="0070C0"/>
                </a:solidFill>
              </a:rPr>
              <a:t>$50,000</a:t>
            </a:r>
          </a:p>
          <a:p>
            <a:pPr lvl="1" algn="ctr"/>
            <a:r>
              <a:rPr lang="es-ES" sz="2400" dirty="0">
                <a:solidFill>
                  <a:srgbClr val="0070C0"/>
                </a:solidFill>
              </a:rPr>
              <a:t>Vendí </a:t>
            </a:r>
            <a:r>
              <a:rPr lang="es-ES" sz="2400" dirty="0" smtClean="0">
                <a:solidFill>
                  <a:srgbClr val="0070C0"/>
                </a:solidFill>
              </a:rPr>
              <a:t>27 </a:t>
            </a:r>
            <a:r>
              <a:rPr lang="es-ES" sz="2400" dirty="0">
                <a:solidFill>
                  <a:srgbClr val="0070C0"/>
                </a:solidFill>
              </a:rPr>
              <a:t>pólizas  / 24 = </a:t>
            </a:r>
            <a:r>
              <a:rPr lang="es-ES" sz="2400" dirty="0" smtClean="0">
                <a:solidFill>
                  <a:srgbClr val="0070C0"/>
                </a:solidFill>
              </a:rPr>
              <a:t>112,5%  </a:t>
            </a:r>
            <a:r>
              <a:rPr lang="es-ES" sz="2400" dirty="0">
                <a:solidFill>
                  <a:srgbClr val="0070C0"/>
                </a:solidFill>
              </a:rPr>
              <a:t>Gano de Bonificación  </a:t>
            </a:r>
            <a:r>
              <a:rPr lang="es-ES" sz="2400" dirty="0" smtClean="0">
                <a:solidFill>
                  <a:srgbClr val="0070C0"/>
                </a:solidFill>
              </a:rPr>
              <a:t>$100,000</a:t>
            </a:r>
            <a:endParaRPr lang="es-ES" sz="2400" dirty="0">
              <a:solidFill>
                <a:srgbClr val="0070C0"/>
              </a:solidFill>
            </a:endParaRPr>
          </a:p>
          <a:p>
            <a:pPr lvl="1" algn="ctr"/>
            <a:r>
              <a:rPr lang="es-ES" sz="2400" dirty="0">
                <a:solidFill>
                  <a:srgbClr val="0070C0"/>
                </a:solidFill>
              </a:rPr>
              <a:t>Vendí </a:t>
            </a:r>
            <a:r>
              <a:rPr lang="es-ES" sz="2400" dirty="0" smtClean="0">
                <a:solidFill>
                  <a:srgbClr val="0070C0"/>
                </a:solidFill>
              </a:rPr>
              <a:t>30 </a:t>
            </a:r>
            <a:r>
              <a:rPr lang="es-ES" sz="2400" dirty="0">
                <a:solidFill>
                  <a:srgbClr val="0070C0"/>
                </a:solidFill>
              </a:rPr>
              <a:t>pólizas  / 24 = </a:t>
            </a:r>
            <a:r>
              <a:rPr lang="es-ES" sz="2400" dirty="0" smtClean="0">
                <a:solidFill>
                  <a:srgbClr val="0070C0"/>
                </a:solidFill>
              </a:rPr>
              <a:t>125%  </a:t>
            </a:r>
            <a:r>
              <a:rPr lang="es-ES" sz="2400" dirty="0">
                <a:solidFill>
                  <a:srgbClr val="0070C0"/>
                </a:solidFill>
              </a:rPr>
              <a:t>Gano de Bonificación  </a:t>
            </a:r>
            <a:r>
              <a:rPr lang="es-ES" sz="2400" dirty="0" smtClean="0">
                <a:solidFill>
                  <a:srgbClr val="0070C0"/>
                </a:solidFill>
              </a:rPr>
              <a:t>$200,000</a:t>
            </a:r>
            <a:endParaRPr lang="es-ES" sz="2400" dirty="0">
              <a:solidFill>
                <a:srgbClr val="0070C0"/>
              </a:solidFill>
            </a:endParaRPr>
          </a:p>
          <a:p>
            <a:pPr lvl="1" algn="ctr"/>
            <a:r>
              <a:rPr lang="es-ES" sz="2400" dirty="0">
                <a:solidFill>
                  <a:srgbClr val="0070C0"/>
                </a:solidFill>
              </a:rPr>
              <a:t>Vendí </a:t>
            </a:r>
            <a:r>
              <a:rPr lang="es-ES" sz="2400" dirty="0" smtClean="0">
                <a:solidFill>
                  <a:srgbClr val="0070C0"/>
                </a:solidFill>
              </a:rPr>
              <a:t>32 </a:t>
            </a:r>
            <a:r>
              <a:rPr lang="es-ES" sz="2400" dirty="0">
                <a:solidFill>
                  <a:srgbClr val="0070C0"/>
                </a:solidFill>
              </a:rPr>
              <a:t>pólizas  / 24 = </a:t>
            </a:r>
            <a:r>
              <a:rPr lang="es-ES" sz="2400" dirty="0" smtClean="0">
                <a:solidFill>
                  <a:srgbClr val="0070C0"/>
                </a:solidFill>
              </a:rPr>
              <a:t>133,3%  </a:t>
            </a:r>
            <a:r>
              <a:rPr lang="es-ES" sz="2400" dirty="0">
                <a:solidFill>
                  <a:srgbClr val="0070C0"/>
                </a:solidFill>
              </a:rPr>
              <a:t>Gano de Bonificación  </a:t>
            </a:r>
            <a:r>
              <a:rPr lang="es-ES" sz="2400" dirty="0" smtClean="0">
                <a:solidFill>
                  <a:srgbClr val="0070C0"/>
                </a:solidFill>
              </a:rPr>
              <a:t>$350,000</a:t>
            </a:r>
            <a:endParaRPr lang="es-CO" sz="2400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943" y="841828"/>
            <a:ext cx="1096635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10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44662" y="493479"/>
            <a:ext cx="173647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39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s-ES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042401" y="1727201"/>
            <a:ext cx="2162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/>
                </a:solidFill>
              </a:rPr>
              <a:t>VENDER LA COMBINACION DE SEGUROS</a:t>
            </a:r>
            <a:endParaRPr lang="es-CO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A49836-2784-4958-84FD-D6522AD7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314" y="1810884"/>
            <a:ext cx="4484915" cy="1545545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ESTA ES </a:t>
            </a:r>
            <a:b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 LLAVE DE     ENTRADA  A LAS BONIFICACIONES</a:t>
            </a:r>
            <a:endParaRPr lang="es-CO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7857" b="44127"/>
          <a:stretch/>
        </p:blipFill>
        <p:spPr>
          <a:xfrm>
            <a:off x="0" y="0"/>
            <a:ext cx="12192000" cy="68625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19602" y="6025455"/>
            <a:ext cx="768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Nota: La relación del Producto a Compensar es 1 a 1, </a:t>
            </a:r>
          </a:p>
          <a:p>
            <a:r>
              <a:rPr lang="es-ES" dirty="0" smtClean="0"/>
              <a:t>           Ejemplo: 2 SOAT VEHICULO USADO ES IGUAL A 2 GARANTIAS EXTENDIDAS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0" y="834221"/>
            <a:ext cx="11041643" cy="47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72"/>
            <a:ext cx="12192000" cy="68924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A49836-2784-4958-84FD-D6522AD7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9" y="2347914"/>
            <a:ext cx="4484915" cy="1545545"/>
          </a:xfrm>
        </p:spPr>
        <p:txBody>
          <a:bodyPr>
            <a:noAutofit/>
          </a:bodyPr>
          <a:lstStyle/>
          <a:p>
            <a:pPr algn="ctr"/>
            <a:r>
              <a:rPr lang="es-ES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CÓMO PUEDO COMPENSAR </a:t>
            </a:r>
            <a:br>
              <a:rPr lang="es-ES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UNA VENTA?</a:t>
            </a:r>
            <a:endParaRPr lang="es-CO" sz="3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7857" b="44127"/>
          <a:stretch/>
        </p:blipFill>
        <p:spPr>
          <a:xfrm>
            <a:off x="0" y="0"/>
            <a:ext cx="12192000" cy="68625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39373" y="638632"/>
            <a:ext cx="4017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QUE PUEDO </a:t>
            </a:r>
          </a:p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COMPENSAR</a:t>
            </a:r>
            <a:endParaRPr lang="es-CO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96746" y="624116"/>
            <a:ext cx="5428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POR LOS QUE  PUEDO </a:t>
            </a:r>
          </a:p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COMPENSAR</a:t>
            </a:r>
            <a:endParaRPr lang="es-CO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096000" y="643190"/>
            <a:ext cx="0" cy="47241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111316" y="2787567"/>
            <a:ext cx="4619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SOAT VEHICULO USADO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BICICLETAS NUEVAS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G. E. MOTOS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652470" y="2892666"/>
            <a:ext cx="46195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G. E. ELECTRO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SOAT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VEHICULO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USADO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291771" y="5552055"/>
            <a:ext cx="10029372" cy="9648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1399407" y="5678488"/>
            <a:ext cx="98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COMPENSAR ES REEMPLAZAR LA VENTA DE UN PRODUCTO POR  OTRO QUE ME PERMITAN TENER LA LLAVE DE ENTRADA A LAS BONIFICACIONES.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Empresas de tecnologia revitalizam o mercado jurídico - AB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F9DC48-6113-422E-91A9-D937D301F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17778" y="2638792"/>
            <a:ext cx="9144000" cy="1157011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BONIFICACIONES</a:t>
            </a:r>
            <a:endParaRPr lang="es-C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7857" b="44127"/>
          <a:stretch/>
        </p:blipFill>
        <p:spPr>
          <a:xfrm>
            <a:off x="0" y="0"/>
            <a:ext cx="12192000" cy="6862550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="" xmlns:a16="http://schemas.microsoft.com/office/drawing/2014/main" id="{47407DAD-7727-43DD-B657-15260A5E2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00926"/>
              </p:ext>
            </p:extLst>
          </p:nvPr>
        </p:nvGraphicFramePr>
        <p:xfrm>
          <a:off x="3360201" y="1112789"/>
          <a:ext cx="5256212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Worksheet" r:id="rId4" imgW="1533547" imgH="1152673" progId="Excel.Sheet.12">
                  <p:embed/>
                </p:oleObj>
              </mc:Choice>
              <mc:Fallback>
                <p:oleObj name="Worksheet" r:id="rId4" imgW="1533547" imgH="11526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0201" y="1112789"/>
                        <a:ext cx="5256212" cy="387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9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1824" y="5449278"/>
            <a:ext cx="106083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Respuesta a algunas Inquietudes</a:t>
            </a:r>
            <a:endParaRPr lang="es-ES" sz="6000" b="1" cap="none" spc="0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4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313</Words>
  <Application>Microsoft Office PowerPoint</Application>
  <PresentationFormat>Panorámica</PresentationFormat>
  <Paragraphs>43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Tema de Office</vt:lpstr>
      <vt:lpstr>Worksheet</vt:lpstr>
      <vt:lpstr>NUEVO SISTEMA DE BONIFICACIÓN  POR VENTA DE SEGUROS      SEGUNDO SEMESTRE 2.020</vt:lpstr>
      <vt:lpstr>Presentación de PowerPoint</vt:lpstr>
      <vt:lpstr>ESTA ES  TU LLAVE DE     ENTRADA  A LAS BONIFICACIONES</vt:lpstr>
      <vt:lpstr>Presentación de PowerPoint</vt:lpstr>
      <vt:lpstr>CÓMO PUEDO COMPENSAR  UNA VENTA?</vt:lpstr>
      <vt:lpstr>Presentación de PowerPoint</vt:lpstr>
      <vt:lpstr>BONIFICACIONES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BONIFICACIONES</dc:title>
  <dc:creator>Asekura</dc:creator>
  <cp:lastModifiedBy>GERENTE GENERAL</cp:lastModifiedBy>
  <cp:revision>45</cp:revision>
  <cp:lastPrinted>2020-06-30T14:53:23Z</cp:lastPrinted>
  <dcterms:created xsi:type="dcterms:W3CDTF">2020-06-26T17:44:04Z</dcterms:created>
  <dcterms:modified xsi:type="dcterms:W3CDTF">2020-07-22T20:46:46Z</dcterms:modified>
</cp:coreProperties>
</file>