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ecilia Franco Perez" initials="ACFP" lastIdx="1" clrIdx="0">
    <p:extLst>
      <p:ext uri="{19B8F6BF-5375-455C-9EA6-DF929625EA0E}">
        <p15:presenceInfo xmlns:p15="http://schemas.microsoft.com/office/powerpoint/2012/main" userId="S-1-5-21-3680993589-597157021-4124642704-469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de presentación">
    <p:bg>
      <p:bgPr>
        <a:gradFill>
          <a:gsLst>
            <a:gs pos="65000">
              <a:srgbClr val="FE0034"/>
            </a:gs>
            <a:gs pos="93000">
              <a:srgbClr val="DE1F2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7665"/>
          </a:xfrm>
        </p:spPr>
        <p:txBody>
          <a:bodyPr anchor="ctr">
            <a:noAutofit/>
          </a:bodyPr>
          <a:lstStyle>
            <a:lvl1pPr algn="ctr">
              <a:defRPr sz="6600" cap="all" spc="-3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60026"/>
            <a:ext cx="9144000" cy="1161828"/>
          </a:xfrm>
        </p:spPr>
        <p:txBody>
          <a:bodyPr anchor="ctr">
            <a:normAutofit/>
          </a:bodyPr>
          <a:lstStyle>
            <a:lvl1pPr marL="0" indent="0" algn="ctr">
              <a:lnSpc>
                <a:spcPts val="3000"/>
              </a:lnSpc>
              <a:buNone/>
              <a:defRPr sz="3600" spc="0" baseline="0">
                <a:solidFill>
                  <a:srgbClr val="FFFF0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4" r="8880" b="13780"/>
          <a:stretch/>
        </p:blipFill>
        <p:spPr>
          <a:xfrm>
            <a:off x="10580184" y="5894330"/>
            <a:ext cx="1585691" cy="96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710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6"/>
          <p:cNvSpPr>
            <a:spLocks noGrp="1"/>
          </p:cNvSpPr>
          <p:nvPr>
            <p:ph sz="quarter" idx="10"/>
          </p:nvPr>
        </p:nvSpPr>
        <p:spPr>
          <a:xfrm>
            <a:off x="800100" y="720762"/>
            <a:ext cx="10553700" cy="51529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1188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289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E6E6E6"/>
              </a:gs>
              <a:gs pos="84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22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a de título">
    <p:bg>
      <p:bgPr>
        <a:gradFill>
          <a:gsLst>
            <a:gs pos="73000">
              <a:srgbClr val="FE0034"/>
            </a:gs>
            <a:gs pos="91000">
              <a:srgbClr val="DE1F2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4" r="8880" b="13780"/>
          <a:stretch/>
        </p:blipFill>
        <p:spPr>
          <a:xfrm>
            <a:off x="3201484" y="1728730"/>
            <a:ext cx="5379185" cy="32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s-CO" sz="6000" dirty="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t"/>
          <a:lstStyle>
            <a:lvl1pPr marL="0" indent="0" algn="l">
              <a:lnSpc>
                <a:spcPts val="2880"/>
              </a:lnSpc>
              <a:buNone/>
              <a:defRPr sz="2400" spc="-150" baseline="0">
                <a:solidFill>
                  <a:srgbClr val="292827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0" r="8713" b="14944"/>
          <a:stretch/>
        </p:blipFill>
        <p:spPr>
          <a:xfrm>
            <a:off x="10605950" y="5919231"/>
            <a:ext cx="1567543" cy="9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559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613647"/>
            <a:ext cx="5181600" cy="4563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613647"/>
            <a:ext cx="5181600" cy="4563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19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46668"/>
            <a:ext cx="5157787" cy="823912"/>
          </a:xfrm>
          <a:gradFill>
            <a:gsLst>
              <a:gs pos="100000">
                <a:srgbClr val="DE1F26"/>
              </a:gs>
              <a:gs pos="84000">
                <a:srgbClr val="FE0034"/>
              </a:gs>
            </a:gsLst>
            <a:path path="circle">
              <a:fillToRect l="50000" t="50000" r="50000" b="50000"/>
            </a:path>
          </a:gradFill>
        </p:spPr>
        <p:txBody>
          <a:bodyPr anchor="ctr">
            <a:noAutofit/>
          </a:bodyPr>
          <a:lstStyle>
            <a:lvl1pPr marL="0" indent="0" algn="ctr">
              <a:buNone/>
              <a:defRPr sz="2800" b="0" normalizeH="0" baseline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470581"/>
            <a:ext cx="5157787" cy="37190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46668"/>
            <a:ext cx="5183188" cy="823912"/>
          </a:xfrm>
          <a:gradFill>
            <a:gsLst>
              <a:gs pos="100000">
                <a:srgbClr val="DE1F26"/>
              </a:gs>
              <a:gs pos="84000">
                <a:srgbClr val="FE0034"/>
              </a:gs>
            </a:gsLst>
            <a:path path="circl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0" normalizeH="0" smtClean="0">
                <a:solidFill>
                  <a:schemeClr val="bg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470581"/>
            <a:ext cx="5183188" cy="37190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655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2227" y="0"/>
            <a:ext cx="4750675" cy="6858001"/>
          </a:xfrm>
          <a:prstGeom prst="rect">
            <a:avLst/>
          </a:prstGeom>
          <a:gradFill flip="none" rotWithShape="1">
            <a:gsLst>
              <a:gs pos="88000">
                <a:srgbClr val="DE1F26"/>
              </a:gs>
              <a:gs pos="61000">
                <a:srgbClr val="FE0034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830" y="457654"/>
            <a:ext cx="4136563" cy="1600200"/>
          </a:xfrm>
        </p:spPr>
        <p:txBody>
          <a:bodyPr anchor="ctr">
            <a:noAutofit/>
          </a:bodyPr>
          <a:lstStyle>
            <a:lvl1pPr>
              <a:lnSpc>
                <a:spcPts val="3800"/>
              </a:lnSpc>
              <a:defRPr sz="3200" spc="-200" baseline="0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948516" y="452729"/>
            <a:ext cx="6970443" cy="5411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4830" y="2057854"/>
            <a:ext cx="4136563" cy="3811588"/>
          </a:xfrm>
        </p:spPr>
        <p:txBody>
          <a:bodyPr/>
          <a:lstStyle>
            <a:lvl1pPr marL="0" indent="0" algn="ctr">
              <a:buNone/>
              <a:defRPr sz="2000" spc="-10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42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ido con título">
    <p:bg>
      <p:bgPr>
        <a:gradFill flip="none" rotWithShape="1">
          <a:gsLst>
            <a:gs pos="43000">
              <a:schemeClr val="bg1">
                <a:tint val="93000"/>
                <a:satMod val="150000"/>
                <a:shade val="98000"/>
                <a:lumMod val="102000"/>
              </a:schemeClr>
            </a:gs>
            <a:gs pos="85000">
              <a:srgbClr val="E8E8E8"/>
            </a:gs>
            <a:gs pos="6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84830" y="457654"/>
            <a:ext cx="4136563" cy="16002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s-CO" sz="3200" dirty="0">
                <a:solidFill>
                  <a:srgbClr val="FE0034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948516" y="452729"/>
            <a:ext cx="6970443" cy="5411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4830" y="2057854"/>
            <a:ext cx="4136563" cy="381158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es-ES" sz="2000" spc="-100" baseline="0" dirty="0" smtClean="0">
                <a:solidFill>
                  <a:srgbClr val="292827"/>
                </a:solidFill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46964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-26126" y="3421063"/>
            <a:ext cx="12218125" cy="3442445"/>
          </a:xfrm>
          <a:prstGeom prst="rect">
            <a:avLst/>
          </a:prstGeom>
          <a:gradFill>
            <a:gsLst>
              <a:gs pos="76000">
                <a:srgbClr val="DE1F26"/>
              </a:gs>
              <a:gs pos="49000">
                <a:srgbClr val="FE0034"/>
              </a:gs>
            </a:gsLst>
            <a:path path="circle">
              <a:fillToRect l="50000" t="50000" r="50000" b="5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00100" y="3717731"/>
            <a:ext cx="5174343" cy="28491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9457" y="3717731"/>
            <a:ext cx="5174343" cy="28491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0" r="8713" b="14944"/>
          <a:stretch/>
        </p:blipFill>
        <p:spPr>
          <a:xfrm>
            <a:off x="10620828" y="51831"/>
            <a:ext cx="1567543" cy="926069"/>
          </a:xfrm>
          <a:prstGeom prst="rect">
            <a:avLst/>
          </a:prstGeom>
        </p:spPr>
      </p:pic>
      <p:sp>
        <p:nvSpPr>
          <p:cNvPr id="12" name="Marcador de contenido 6"/>
          <p:cNvSpPr>
            <a:spLocks noGrp="1"/>
          </p:cNvSpPr>
          <p:nvPr>
            <p:ph sz="quarter" idx="10"/>
          </p:nvPr>
        </p:nvSpPr>
        <p:spPr>
          <a:xfrm>
            <a:off x="800100" y="254000"/>
            <a:ext cx="10553700" cy="2891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20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00100" y="3717731"/>
            <a:ext cx="5174343" cy="2849108"/>
          </a:xfrm>
        </p:spPr>
        <p:txBody>
          <a:bodyPr/>
          <a:lstStyle>
            <a:lvl1pPr>
              <a:defRPr>
                <a:solidFill>
                  <a:srgbClr val="292827"/>
                </a:solidFill>
              </a:defRPr>
            </a:lvl1pPr>
            <a:lvl2pPr>
              <a:defRPr>
                <a:solidFill>
                  <a:srgbClr val="292827"/>
                </a:solidFill>
              </a:defRPr>
            </a:lvl2pPr>
            <a:lvl3pPr>
              <a:defRPr>
                <a:solidFill>
                  <a:srgbClr val="292827"/>
                </a:solidFill>
              </a:defRPr>
            </a:lvl3pPr>
            <a:lvl4pPr>
              <a:defRPr>
                <a:solidFill>
                  <a:srgbClr val="292827"/>
                </a:solidFill>
              </a:defRPr>
            </a:lvl4pPr>
            <a:lvl5pPr>
              <a:defRPr>
                <a:solidFill>
                  <a:srgbClr val="292827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9457" y="3717731"/>
            <a:ext cx="5174343" cy="2849108"/>
          </a:xfrm>
        </p:spPr>
        <p:txBody>
          <a:bodyPr/>
          <a:lstStyle>
            <a:lvl1pPr>
              <a:defRPr>
                <a:solidFill>
                  <a:srgbClr val="292827"/>
                </a:solidFill>
              </a:defRPr>
            </a:lvl1pPr>
            <a:lvl2pPr>
              <a:defRPr>
                <a:solidFill>
                  <a:srgbClr val="292827"/>
                </a:solidFill>
              </a:defRPr>
            </a:lvl2pPr>
            <a:lvl3pPr>
              <a:defRPr>
                <a:solidFill>
                  <a:srgbClr val="292827"/>
                </a:solidFill>
              </a:defRPr>
            </a:lvl3pPr>
            <a:lvl4pPr>
              <a:defRPr>
                <a:solidFill>
                  <a:srgbClr val="292827"/>
                </a:solidFill>
              </a:defRPr>
            </a:lvl4pPr>
            <a:lvl5pPr>
              <a:defRPr>
                <a:solidFill>
                  <a:srgbClr val="292827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0" r="8713" b="14944"/>
          <a:stretch/>
        </p:blipFill>
        <p:spPr>
          <a:xfrm>
            <a:off x="10620828" y="51831"/>
            <a:ext cx="1567543" cy="926069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-26126" y="-31831"/>
            <a:ext cx="12218125" cy="3442445"/>
          </a:xfrm>
          <a:prstGeom prst="rect">
            <a:avLst/>
          </a:prstGeom>
          <a:gradFill>
            <a:gsLst>
              <a:gs pos="76000">
                <a:srgbClr val="DE1F26"/>
              </a:gs>
              <a:gs pos="49000">
                <a:srgbClr val="FE0034"/>
              </a:gs>
            </a:gsLst>
            <a:path path="circle">
              <a:fillToRect l="50000" t="50000" r="50000" b="5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Marcador de contenido 6"/>
          <p:cNvSpPr>
            <a:spLocks noGrp="1"/>
          </p:cNvSpPr>
          <p:nvPr>
            <p:ph sz="quarter" idx="10"/>
          </p:nvPr>
        </p:nvSpPr>
        <p:spPr>
          <a:xfrm>
            <a:off x="800100" y="254000"/>
            <a:ext cx="10553700" cy="2891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4" r="8880" b="13780"/>
          <a:stretch/>
        </p:blipFill>
        <p:spPr>
          <a:xfrm>
            <a:off x="10580184" y="-1518"/>
            <a:ext cx="1585691" cy="96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6E6E6"/>
            </a:gs>
            <a:gs pos="84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0" r="8713" b="14944"/>
          <a:stretch/>
        </p:blipFill>
        <p:spPr>
          <a:xfrm>
            <a:off x="10605950" y="5919231"/>
            <a:ext cx="1567543" cy="9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5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s-CO" sz="5400" kern="1200" cap="all" spc="-300" baseline="0" dirty="0">
          <a:solidFill>
            <a:srgbClr val="FE0034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E0034"/>
        </a:buClr>
        <a:buFont typeface="Arial" panose="020B0604020202020204" pitchFamily="34" charset="0"/>
        <a:buChar char="•"/>
        <a:defRPr sz="2800" kern="1200" spc="-150" baseline="0">
          <a:solidFill>
            <a:srgbClr val="292827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E0034"/>
        </a:buClr>
        <a:buFont typeface="Arial" panose="020B0604020202020204" pitchFamily="34" charset="0"/>
        <a:buChar char="•"/>
        <a:defRPr sz="2400" kern="1200" spc="-150" baseline="0">
          <a:solidFill>
            <a:srgbClr val="292827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E0034"/>
        </a:buClr>
        <a:buFont typeface="Arial" panose="020B0604020202020204" pitchFamily="34" charset="0"/>
        <a:buChar char="•"/>
        <a:defRPr sz="2000" kern="1200" spc="-150" baseline="0">
          <a:solidFill>
            <a:srgbClr val="292827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E0034"/>
        </a:buClr>
        <a:buFont typeface="Arial" panose="020B0604020202020204" pitchFamily="34" charset="0"/>
        <a:buChar char="•"/>
        <a:defRPr sz="1800" kern="1200" spc="-150" baseline="0">
          <a:solidFill>
            <a:srgbClr val="292827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E0034"/>
        </a:buClr>
        <a:buFont typeface="Arial" panose="020B0604020202020204" pitchFamily="34" charset="0"/>
        <a:buChar char="•"/>
        <a:defRPr sz="1800" kern="1200" spc="-150" baseline="0">
          <a:solidFill>
            <a:srgbClr val="292827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s-CO" b="1" cap="none" dirty="0">
                <a:solidFill>
                  <a:srgbClr val="7F7F7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TE PASE A </a:t>
            </a:r>
            <a:r>
              <a:rPr lang="es-CO" altLang="es-CO" b="1" cap="none" dirty="0" smtClean="0">
                <a:solidFill>
                  <a:srgbClr val="7F7F7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TI…</a:t>
            </a:r>
            <a:endParaRPr lang="es-CO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722209"/>
              </p:ext>
            </p:extLst>
          </p:nvPr>
        </p:nvGraphicFramePr>
        <p:xfrm>
          <a:off x="838201" y="1996223"/>
          <a:ext cx="9477776" cy="386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960"/>
                <a:gridCol w="1864106"/>
                <a:gridCol w="1517680"/>
                <a:gridCol w="1583666"/>
                <a:gridCol w="1955364"/>
              </a:tblGrid>
              <a:tr h="406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Mala Practica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Primera Vez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Segunda Vez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Tercera Vez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Cuarta Vez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</a:tr>
              <a:tr h="207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Prestar usuario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 Semanas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1 mes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207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Mal ingreso del mail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Semana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198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Malas Prácticas en OTP: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 Semanas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0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- Pedir código y/o sugerir un código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7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Fraudes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0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Manipulación de información para lograr aprobación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207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Prestar el celular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 Semanas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0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Radicación de solicitud sin presencia del cliente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06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Inconsistencias de Seguros- Pólizas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Retroalimentación verbal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Semana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80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Utilizar el mismo celular para los casos donde van acompañados por los esposos u otros familiares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Semana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 mes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Bloqueo definitivo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4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60F1D4-B67E-4D5B-8B11-F70ACCDDF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F463D28-8657-474E-A7EC-82F7DC8FF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7313DE5-4A88-4253-B927-DD586EFFC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56" t="10222" r="8695" b="5099"/>
          <a:stretch/>
        </p:blipFill>
        <p:spPr>
          <a:xfrm>
            <a:off x="0" y="0"/>
            <a:ext cx="12192000" cy="688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72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ufi">
      <a:dk1>
        <a:srgbClr val="292827"/>
      </a:dk1>
      <a:lt1>
        <a:srgbClr val="FFFFFF"/>
      </a:lt1>
      <a:dk2>
        <a:srgbClr val="FE0034"/>
      </a:dk2>
      <a:lt2>
        <a:srgbClr val="FFDD00"/>
      </a:lt2>
      <a:accent1>
        <a:srgbClr val="FF0000"/>
      </a:accent1>
      <a:accent2>
        <a:srgbClr val="BFBFBF"/>
      </a:accent2>
      <a:accent3>
        <a:srgbClr val="FFDD00"/>
      </a:accent3>
      <a:accent4>
        <a:srgbClr val="FE0034"/>
      </a:accent4>
      <a:accent5>
        <a:srgbClr val="41BAD0"/>
      </a:accent5>
      <a:accent6>
        <a:srgbClr val="F16531"/>
      </a:accent6>
      <a:hlink>
        <a:srgbClr val="FE0034"/>
      </a:hlink>
      <a:folHlink>
        <a:srgbClr val="FFFF00"/>
      </a:folHlink>
    </a:clrScheme>
    <a:fontScheme name="Sufi 2017 - 201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4BFBA821-4CF9-4B87-B7B9-102290EEA60E}" vid="{527EA2B2-8358-4373-B0A5-EDE40A78CB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6472</TotalTime>
  <Words>117</Words>
  <Application>Microsoft Office PowerPoint</Application>
  <PresentationFormat>Panorámica</PresentationFormat>
  <Paragraphs>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Tema1</vt:lpstr>
      <vt:lpstr>QUE NO TE PASE A TI…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Cecilia Franco Perez</dc:creator>
  <cp:lastModifiedBy>Aura Carolina Rey Velasco</cp:lastModifiedBy>
  <cp:revision>53</cp:revision>
  <dcterms:created xsi:type="dcterms:W3CDTF">2018-07-26T19:55:54Z</dcterms:created>
  <dcterms:modified xsi:type="dcterms:W3CDTF">2019-02-05T19:44:52Z</dcterms:modified>
</cp:coreProperties>
</file>